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2"/>
  </p:notesMasterIdLst>
  <p:handoutMasterIdLst>
    <p:handoutMasterId r:id="rId23"/>
  </p:handoutMasterIdLst>
  <p:sldIdLst>
    <p:sldId id="275" r:id="rId6"/>
    <p:sldId id="278" r:id="rId7"/>
    <p:sldId id="297" r:id="rId8"/>
    <p:sldId id="290" r:id="rId9"/>
    <p:sldId id="281" r:id="rId10"/>
    <p:sldId id="279" r:id="rId11"/>
    <p:sldId id="280" r:id="rId12"/>
    <p:sldId id="288" r:id="rId13"/>
    <p:sldId id="282" r:id="rId14"/>
    <p:sldId id="289" r:id="rId15"/>
    <p:sldId id="292" r:id="rId16"/>
    <p:sldId id="295" r:id="rId17"/>
    <p:sldId id="298" r:id="rId18"/>
    <p:sldId id="296" r:id="rId19"/>
    <p:sldId id="273" r:id="rId20"/>
    <p:sldId id="266" r:id="rId21"/>
  </p:sldIdLst>
  <p:sldSz cx="12192000" cy="6858000"/>
  <p:notesSz cx="7010400" cy="9296400"/>
  <p:embeddedFontLst>
    <p:embeddedFont>
      <p:font typeface="Open Sans" panose="020B0606030504020204" pitchFamily="3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
      <p:font typeface="Source Sans Pro SemiBold" panose="020B0603030403020204" pitchFamily="34" charset="0"/>
      <p:bold r:id="rId32"/>
      <p:boldItalic r:id="rId33"/>
    </p:embeddedFont>
    <p:embeddedFont>
      <p:font typeface="Source Sans Pro SemiBold" panose="020B0603030403020204" pitchFamily="34" charset="0"/>
      <p:bold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D5F14-1C51-4D6E-AC43-DD1AFD954862}" v="1" dt="2025-04-21T18:04:47.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56" autoAdjust="0"/>
  </p:normalViewPr>
  <p:slideViewPr>
    <p:cSldViewPr snapToGrid="0">
      <p:cViewPr varScale="1">
        <p:scale>
          <a:sx n="63" d="100"/>
          <a:sy n="63" d="100"/>
        </p:scale>
        <p:origin x="67" y="96"/>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80" d="100"/>
          <a:sy n="80" d="100"/>
        </p:scale>
        <p:origin x="2706"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ley, Megan" userId="83e43368-5dd2-4320-b1f7-1d500e95c99e" providerId="ADAL" clId="{33CD5F14-1C51-4D6E-AC43-DD1AFD954862}"/>
    <pc:docChg chg="custSel modSld sldOrd">
      <pc:chgData name="Foley, Megan" userId="83e43368-5dd2-4320-b1f7-1d500e95c99e" providerId="ADAL" clId="{33CD5F14-1C51-4D6E-AC43-DD1AFD954862}" dt="2025-04-21T18:18:41.845" v="29"/>
      <pc:docMkLst>
        <pc:docMk/>
      </pc:docMkLst>
      <pc:sldChg chg="modSp mod">
        <pc:chgData name="Foley, Megan" userId="83e43368-5dd2-4320-b1f7-1d500e95c99e" providerId="ADAL" clId="{33CD5F14-1C51-4D6E-AC43-DD1AFD954862}" dt="2025-04-21T18:05:03.834" v="27" actId="20577"/>
        <pc:sldMkLst>
          <pc:docMk/>
          <pc:sldMk cId="3796774035" sldId="278"/>
        </pc:sldMkLst>
        <pc:spChg chg="mod">
          <ac:chgData name="Foley, Megan" userId="83e43368-5dd2-4320-b1f7-1d500e95c99e" providerId="ADAL" clId="{33CD5F14-1C51-4D6E-AC43-DD1AFD954862}" dt="2025-04-21T18:05:03.834" v="27" actId="20577"/>
          <ac:spMkLst>
            <pc:docMk/>
            <pc:sldMk cId="3796774035" sldId="278"/>
            <ac:spMk id="4" creationId="{4EF98D0B-DE52-947E-4CF0-9A7AF92B49F5}"/>
          </ac:spMkLst>
        </pc:spChg>
      </pc:sldChg>
      <pc:sldChg chg="ord">
        <pc:chgData name="Foley, Megan" userId="83e43368-5dd2-4320-b1f7-1d500e95c99e" providerId="ADAL" clId="{33CD5F14-1C51-4D6E-AC43-DD1AFD954862}" dt="2025-04-21T18:18:41.845" v="29"/>
        <pc:sldMkLst>
          <pc:docMk/>
          <pc:sldMk cId="1571557334"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0D421-22C3-FFF9-2881-50F976DFFAE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728F4-75AB-D22C-97C5-9DB7226A81E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9B94D4-82BD-4CE6-99EA-E5C0CB6E4484}" type="datetimeFigureOut">
              <a:rPr lang="en-US" smtClean="0"/>
              <a:t>4/21/2025</a:t>
            </a:fld>
            <a:endParaRPr lang="en-US"/>
          </a:p>
        </p:txBody>
      </p:sp>
      <p:sp>
        <p:nvSpPr>
          <p:cNvPr id="4" name="Footer Placeholder 3">
            <a:extLst>
              <a:ext uri="{FF2B5EF4-FFF2-40B4-BE49-F238E27FC236}">
                <a16:creationId xmlns:a16="http://schemas.microsoft.com/office/drawing/2014/main" id="{CE69D7C4-DD70-69AA-3B64-076BB255B1A5}"/>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CA28F-83A5-3986-3C26-1AF3D549184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770E344-CA90-4B07-B771-BB23A6F5611B}" type="slidenum">
              <a:rPr lang="en-US" smtClean="0"/>
              <a:t>‹#›</a:t>
            </a:fld>
            <a:endParaRPr lang="en-US"/>
          </a:p>
        </p:txBody>
      </p:sp>
    </p:spTree>
    <p:extLst>
      <p:ext uri="{BB962C8B-B14F-4D97-AF65-F5344CB8AC3E}">
        <p14:creationId xmlns:p14="http://schemas.microsoft.com/office/powerpoint/2010/main" val="423135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4/21/2025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Board of Building Standards presentation on our new certification rules which will become effective July 1, 2025.</a:t>
            </a:r>
          </a:p>
          <a:p>
            <a:r>
              <a:rPr lang="en-US" dirty="0"/>
              <a:t>My name is Megan Foley, and I am the Professional Development Coordinator for the Ohio Board of Building Standards.  </a:t>
            </a:r>
          </a:p>
          <a:p>
            <a:r>
              <a:rPr lang="en-US" dirty="0"/>
              <a:t>Along with my excellent team. I am responsible for the certification and education of building department certified personnel and certified building departments. </a:t>
            </a:r>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240675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discussing [read slide]</a:t>
            </a:r>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192179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number of applicants each year have been rising, but that alone does not solve the problems created with the long-term code enforcement personnel retiring.</a:t>
            </a:r>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174921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like the building boom Ohio is experiencing, the missing generations in the construction trades, and Covid have all exacerbated the shortage of certified personnel.  Many of our certified people work for 2, 3 or more building departments.</a:t>
            </a:r>
          </a:p>
        </p:txBody>
      </p:sp>
      <p:sp>
        <p:nvSpPr>
          <p:cNvPr id="4" name="Slide Number Placeholder 3"/>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419598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began this process ,we were hearing from building departments across the state that they could not find people, vacancies were impossible to fill, and people were retiring faster than they could be replaced.  As a result, BBS convened a public meeting in March 2022</a:t>
            </a:r>
          </a:p>
        </p:txBody>
      </p:sp>
      <p:sp>
        <p:nvSpPr>
          <p:cNvPr id="4" name="Slide Number Placeholder 3"/>
          <p:cNvSpPr>
            <a:spLocks noGrp="1"/>
          </p:cNvSpPr>
          <p:nvPr>
            <p:ph type="sldNum" sz="quarter" idx="5"/>
          </p:nvPr>
        </p:nvSpPr>
        <p:spPr/>
        <p:txBody>
          <a:bodyPr/>
          <a:lstStyle/>
          <a:p>
            <a:fld id="{7A6E335F-6B58-4BAC-AAD9-EC2E6DC7157D}" type="slidenum">
              <a:rPr lang="en-US" smtClean="0"/>
              <a:t>6</a:t>
            </a:fld>
            <a:endParaRPr lang="en-US"/>
          </a:p>
        </p:txBody>
      </p:sp>
    </p:spTree>
    <p:extLst>
      <p:ext uri="{BB962C8B-B14F-4D97-AF65-F5344CB8AC3E}">
        <p14:creationId xmlns:p14="http://schemas.microsoft.com/office/powerpoint/2010/main" val="262513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my first day at BBS, Steve Regoli presented me with this existential problem.  He told me that by 2024, 50% of BBS’s certified personnel would be retired. In fact, the problem was even more dire, as you can see in these graphs.</a:t>
            </a:r>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241343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knew we needed to do </a:t>
            </a:r>
            <a:r>
              <a:rPr lang="en-US"/>
              <a:t>something different.  </a:t>
            </a:r>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309507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79313" y="5438258"/>
            <a:ext cx="1843034" cy="87758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980947"/>
            <a:ext cx="11424062" cy="830997"/>
          </a:xfrm>
          <a:prstGeom prst="rect">
            <a:avLst/>
          </a:prstGeom>
          <a:noFill/>
        </p:spPr>
        <p:txBody>
          <a:bodyPr wrap="square" rtlCol="0">
            <a:spAutoFit/>
          </a:bodyPr>
          <a:lstStyle/>
          <a:p>
            <a:pPr algn="ctr"/>
            <a:r>
              <a:rPr lang="en-US" sz="4800" b="1" cap="all" baseline="0" dirty="0">
                <a:solidFill>
                  <a:srgbClr val="002060"/>
                </a:solidFill>
                <a:latin typeface="+mj-lt"/>
              </a:rPr>
              <a:t>Presentation</a:t>
            </a:r>
            <a:r>
              <a:rPr lang="en-US" sz="4800" b="1" cap="all" dirty="0">
                <a:solidFill>
                  <a:srgbClr val="002060"/>
                </a:solidFill>
                <a:latin typeface="+mj-lt"/>
              </a:rPr>
              <a:t> Title</a:t>
            </a:r>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cxnSp>
        <p:nvCxnSpPr>
          <p:cNvPr id="3" name="Straight Connector 2">
            <a:extLst>
              <a:ext uri="{FF2B5EF4-FFF2-40B4-BE49-F238E27FC236}">
                <a16:creationId xmlns:a16="http://schemas.microsoft.com/office/drawing/2014/main" id="{12EE0F49-F9A1-F92D-6B9C-9213D808C26D}"/>
              </a:ext>
            </a:extLst>
          </p:cNvPr>
          <p:cNvCxnSpPr/>
          <p:nvPr userDrawn="1"/>
        </p:nvCxnSpPr>
        <p:spPr>
          <a:xfrm>
            <a:off x="2240782" y="1817640"/>
            <a:ext cx="76869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 DEV">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DE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COM.OHIO.GOV</a:t>
            </a:r>
          </a:p>
        </p:txBody>
      </p:sp>
    </p:spTree>
    <p:extLst>
      <p:ext uri="{BB962C8B-B14F-4D97-AF65-F5344CB8AC3E}">
        <p14:creationId xmlns:p14="http://schemas.microsoft.com/office/powerpoint/2010/main" val="170668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cxnSp>
        <p:nvCxnSpPr>
          <p:cNvPr id="4" name="Straight Connector 3">
            <a:extLst>
              <a:ext uri="{FF2B5EF4-FFF2-40B4-BE49-F238E27FC236}">
                <a16:creationId xmlns:a16="http://schemas.microsoft.com/office/drawing/2014/main" id="{2A8FB29B-F212-4885-0BF7-9CD55CD5CE3C}"/>
              </a:ext>
            </a:extLst>
          </p:cNvPr>
          <p:cNvCxnSpPr/>
          <p:nvPr userDrawn="1"/>
        </p:nvCxnSpPr>
        <p:spPr>
          <a:xfrm>
            <a:off x="2240782" y="1817640"/>
            <a:ext cx="7686989"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with medium confidence">
            <a:extLst>
              <a:ext uri="{FF2B5EF4-FFF2-40B4-BE49-F238E27FC236}">
                <a16:creationId xmlns:a16="http://schemas.microsoft.com/office/drawing/2014/main" id="{E607ED61-9074-A816-F901-527018955E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167" y="5362571"/>
            <a:ext cx="4173665" cy="1028964"/>
          </a:xfrm>
          <a:prstGeom prst="rect">
            <a:avLst/>
          </a:prstGeom>
        </p:spPr>
      </p:pic>
    </p:spTree>
    <p:extLst>
      <p:ext uri="{BB962C8B-B14F-4D97-AF65-F5344CB8AC3E}">
        <p14:creationId xmlns:p14="http://schemas.microsoft.com/office/powerpoint/2010/main" val="97981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0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4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4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dirty="0"/>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normAutofit/>
          </a:bodyPr>
          <a:lstStyle>
            <a:lvl1pPr>
              <a:defRPr sz="3200">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856853"/>
            <a:ext cx="11430000" cy="982861"/>
          </a:xfrm>
        </p:spPr>
        <p:txBody>
          <a:bodyPr/>
          <a:lstStyle>
            <a:lvl1pPr>
              <a:defRPr cap="all" baseline="0"/>
            </a:lvl1pPr>
          </a:lstStyle>
          <a:p>
            <a:r>
              <a:rPr lang="en-US" dirty="0"/>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endParaRPr lang="en-US" dirty="0"/>
          </a:p>
        </p:txBody>
      </p: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cxnSp>
        <p:nvCxnSpPr>
          <p:cNvPr id="4" name="Straight Connector 3">
            <a:extLst>
              <a:ext uri="{FF2B5EF4-FFF2-40B4-BE49-F238E27FC236}">
                <a16:creationId xmlns:a16="http://schemas.microsoft.com/office/drawing/2014/main" id="{7B82E961-9AA4-B78A-50AA-B4B9010430F8}"/>
              </a:ext>
            </a:extLst>
          </p:cNvPr>
          <p:cNvCxnSpPr/>
          <p:nvPr userDrawn="1"/>
        </p:nvCxnSpPr>
        <p:spPr>
          <a:xfrm>
            <a:off x="713433" y="2008683"/>
            <a:ext cx="0" cy="36872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47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3" name="Title 1">
            <a:extLst>
              <a:ext uri="{FF2B5EF4-FFF2-40B4-BE49-F238E27FC236}">
                <a16:creationId xmlns:a16="http://schemas.microsoft.com/office/drawing/2014/main" id="{242EC901-1F15-6FCA-2858-BEC76A2688A3}"/>
              </a:ext>
            </a:extLst>
          </p:cNvPr>
          <p:cNvSpPr>
            <a:spLocks noGrp="1"/>
          </p:cNvSpPr>
          <p:nvPr>
            <p:ph type="title" hasCustomPrompt="1"/>
          </p:nvPr>
        </p:nvSpPr>
        <p:spPr>
          <a:xfrm>
            <a:off x="381000" y="856853"/>
            <a:ext cx="11430000" cy="982861"/>
          </a:xfrm>
        </p:spPr>
        <p:txBody>
          <a:bodyPr/>
          <a:lstStyle>
            <a:lvl1pPr>
              <a:defRPr cap="all" baseline="0"/>
            </a:lvl1pPr>
          </a:lstStyle>
          <a:p>
            <a:r>
              <a:rPr lang="en-US" dirty="0"/>
              <a:t>Click to edit title</a:t>
            </a:r>
          </a:p>
        </p:txBody>
      </p:sp>
      <p:sp>
        <p:nvSpPr>
          <p:cNvPr id="4" name="Text Placeholder 5">
            <a:extLst>
              <a:ext uri="{FF2B5EF4-FFF2-40B4-BE49-F238E27FC236}">
                <a16:creationId xmlns:a16="http://schemas.microsoft.com/office/drawing/2014/main" id="{64FCA9F1-C59B-26E5-C169-580645DDE965}"/>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endParaRPr lang="en-US" dirty="0"/>
          </a:p>
        </p:txBody>
      </p:sp>
    </p:spTree>
    <p:extLst>
      <p:ext uri="{BB962C8B-B14F-4D97-AF65-F5344CB8AC3E}">
        <p14:creationId xmlns:p14="http://schemas.microsoft.com/office/powerpoint/2010/main" val="209757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59769"/>
            <a:ext cx="7126514" cy="707886"/>
          </a:xfrm>
          <a:prstGeom prst="rect">
            <a:avLst/>
          </a:prstGeom>
          <a:noFill/>
        </p:spPr>
        <p:txBody>
          <a:bodyPr wrap="square" rtlCol="0">
            <a:spAutoFit/>
          </a:bodyPr>
          <a:lstStyle/>
          <a:p>
            <a:pPr algn="ctr"/>
            <a:r>
              <a:rPr lang="en-US" sz="4000" b="1" dirty="0">
                <a:solidFill>
                  <a:srgbClr val="002060"/>
                </a:solidFill>
                <a:latin typeface="+mj-lt"/>
              </a:rPr>
              <a:t>QUESTIONS?</a:t>
            </a:r>
          </a:p>
        </p:txBody>
      </p:sp>
      <p:cxnSp>
        <p:nvCxnSpPr>
          <p:cNvPr id="4" name="Straight Connector 3">
            <a:extLst>
              <a:ext uri="{FF2B5EF4-FFF2-40B4-BE49-F238E27FC236}">
                <a16:creationId xmlns:a16="http://schemas.microsoft.com/office/drawing/2014/main" id="{A9C25710-E56D-E79D-3F89-904EEFC979A9}"/>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with medium confidence">
            <a:extLst>
              <a:ext uri="{FF2B5EF4-FFF2-40B4-BE49-F238E27FC236}">
                <a16:creationId xmlns:a16="http://schemas.microsoft.com/office/drawing/2014/main" id="{8C2D43F5-195F-8DF5-427E-4E9CAAB7CF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167" y="5362571"/>
            <a:ext cx="4173665" cy="1028964"/>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89913"/>
            <a:ext cx="7126514" cy="707886"/>
          </a:xfrm>
          <a:prstGeom prst="rect">
            <a:avLst/>
          </a:prstGeom>
          <a:noFill/>
        </p:spPr>
        <p:txBody>
          <a:bodyPr wrap="square" rtlCol="0">
            <a:spAutoFit/>
          </a:bodyPr>
          <a:lstStyle/>
          <a:p>
            <a:pPr algn="ctr"/>
            <a:r>
              <a:rPr lang="en-US" sz="4000" b="1" dirty="0">
                <a:solidFill>
                  <a:srgbClr val="002060"/>
                </a:solidFill>
                <a:latin typeface="+mj-lt"/>
              </a:rPr>
              <a:t>THANK YOU</a:t>
            </a:r>
          </a:p>
        </p:txBody>
      </p:sp>
      <p:cxnSp>
        <p:nvCxnSpPr>
          <p:cNvPr id="3" name="Straight Connector 2">
            <a:extLst>
              <a:ext uri="{FF2B5EF4-FFF2-40B4-BE49-F238E27FC236}">
                <a16:creationId xmlns:a16="http://schemas.microsoft.com/office/drawing/2014/main" id="{F9E4AB69-44FC-BAEA-DA4A-C1CF5CC552B0}"/>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with medium confidence">
            <a:extLst>
              <a:ext uri="{FF2B5EF4-FFF2-40B4-BE49-F238E27FC236}">
                <a16:creationId xmlns:a16="http://schemas.microsoft.com/office/drawing/2014/main" id="{8B1FBFBD-93D2-5023-8DFB-E31F86507E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167" y="5362571"/>
            <a:ext cx="4173665" cy="1028964"/>
          </a:xfrm>
          <a:prstGeom prst="rect">
            <a:avLst/>
          </a:prstGeom>
        </p:spPr>
      </p:pic>
    </p:spTree>
    <p:extLst>
      <p:ext uri="{BB962C8B-B14F-4D97-AF65-F5344CB8AC3E}">
        <p14:creationId xmlns:p14="http://schemas.microsoft.com/office/powerpoint/2010/main" val="103721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COM.OHIO.GOV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2289913"/>
            <a:ext cx="7126514" cy="707886"/>
          </a:xfrm>
          <a:prstGeom prst="rect">
            <a:avLst/>
          </a:prstGeom>
          <a:noFill/>
        </p:spPr>
        <p:txBody>
          <a:bodyPr wrap="square" rtlCol="0">
            <a:spAutoFit/>
          </a:bodyPr>
          <a:lstStyle/>
          <a:p>
            <a:pPr algn="ctr"/>
            <a:r>
              <a:rPr lang="en-US" sz="4000" b="1" dirty="0">
                <a:solidFill>
                  <a:srgbClr val="002060"/>
                </a:solidFill>
                <a:latin typeface="+mj-lt"/>
              </a:rPr>
              <a:t>THANK YOU</a:t>
            </a:r>
          </a:p>
        </p:txBody>
      </p: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cxnSp>
        <p:nvCxnSpPr>
          <p:cNvPr id="3" name="Straight Connector 2">
            <a:extLst>
              <a:ext uri="{FF2B5EF4-FFF2-40B4-BE49-F238E27FC236}">
                <a16:creationId xmlns:a16="http://schemas.microsoft.com/office/drawing/2014/main" id="{F9E4AB69-44FC-BAEA-DA4A-C1CF5CC552B0}"/>
              </a:ext>
            </a:extLst>
          </p:cNvPr>
          <p:cNvCxnSpPr/>
          <p:nvPr userDrawn="1"/>
        </p:nvCxnSpPr>
        <p:spPr>
          <a:xfrm>
            <a:off x="4417925" y="2972578"/>
            <a:ext cx="3356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01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jp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96" r:id="rId4"/>
    <p:sldLayoutId id="2147483792" r:id="rId5"/>
    <p:sldLayoutId id="2147483785" r:id="rId6"/>
    <p:sldLayoutId id="2147483798" r:id="rId7"/>
    <p:sldLayoutId id="2147483791" r:id="rId8"/>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BDA22-475E-B4EE-ED19-7A922FEA2D9A}"/>
              </a:ext>
            </a:extLst>
          </p:cNvPr>
          <p:cNvSpPr txBox="1"/>
          <p:nvPr userDrawn="1"/>
        </p:nvSpPr>
        <p:spPr>
          <a:xfrm>
            <a:off x="2493709" y="5259942"/>
            <a:ext cx="727799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b="0" i="1" dirty="0">
                <a:solidFill>
                  <a:srgbClr val="002060"/>
                </a:solidFill>
                <a:latin typeface="+mn-lt"/>
                <a:ea typeface="Open Sans" panose="020B0606030504020204" pitchFamily="34" charset="0"/>
                <a:cs typeface="Open Sans" panose="020B0606030504020204" pitchFamily="34" charset="0"/>
              </a:rPr>
              <a:t>Promoting prosperity by protecting what matters most</a:t>
            </a:r>
          </a:p>
        </p:txBody>
      </p:sp>
      <p:pic>
        <p:nvPicPr>
          <p:cNvPr id="3" name="Picture 2" descr="Text&#10;&#10;Description automatically generated with medium confidence">
            <a:extLst>
              <a:ext uri="{FF2B5EF4-FFF2-40B4-BE49-F238E27FC236}">
                <a16:creationId xmlns:a16="http://schemas.microsoft.com/office/drawing/2014/main" id="{86334BD8-00AC-38A6-DC41-7BE1FF2728F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7284" y="2049100"/>
            <a:ext cx="6039401" cy="148893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m.ohio.gov/divisions-and-programs/industrial-compliance/boards/board-of-building-standards/new-certification-rules-implementation"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amy.jones@com.ohio.gov" TargetMode="External"/><Relationship Id="rId2" Type="http://schemas.openxmlformats.org/officeDocument/2006/relationships/hyperlink" Target="mailto:mfoley@com.ohio.go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www.publicdomainpictures.net/en/view-image.php?image=241168&amp;picture=hi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5093F-54CA-63DC-456D-E038E9EFA722}"/>
              </a:ext>
            </a:extLst>
          </p:cNvPr>
          <p:cNvSpPr>
            <a:spLocks noGrp="1"/>
          </p:cNvSpPr>
          <p:nvPr>
            <p:ph type="body" sz="quarter" idx="10"/>
          </p:nvPr>
        </p:nvSpPr>
        <p:spPr>
          <a:xfrm>
            <a:off x="2338649" y="2857500"/>
            <a:ext cx="7514704" cy="1782412"/>
          </a:xfrm>
        </p:spPr>
        <p:txBody>
          <a:bodyPr/>
          <a:lstStyle/>
          <a:p>
            <a:r>
              <a:rPr lang="en-US" dirty="0"/>
              <a:t>A brief overview on the challenges facing Ohio’s building code enforcement community, and the plan to recruit new personnel for the 21</a:t>
            </a:r>
            <a:r>
              <a:rPr lang="en-US" baseline="30000" dirty="0"/>
              <a:t>st</a:t>
            </a:r>
            <a:r>
              <a:rPr lang="en-US" dirty="0"/>
              <a:t> century.</a:t>
            </a:r>
          </a:p>
        </p:txBody>
      </p:sp>
      <p:sp>
        <p:nvSpPr>
          <p:cNvPr id="3" name="TextBox 2">
            <a:extLst>
              <a:ext uri="{FF2B5EF4-FFF2-40B4-BE49-F238E27FC236}">
                <a16:creationId xmlns:a16="http://schemas.microsoft.com/office/drawing/2014/main" id="{561E0DD0-A1DF-F684-BEC9-B395C178522A}"/>
              </a:ext>
            </a:extLst>
          </p:cNvPr>
          <p:cNvSpPr txBox="1"/>
          <p:nvPr/>
        </p:nvSpPr>
        <p:spPr>
          <a:xfrm>
            <a:off x="383969" y="980947"/>
            <a:ext cx="11424062" cy="1569660"/>
          </a:xfrm>
          <a:prstGeom prst="rect">
            <a:avLst/>
          </a:prstGeom>
          <a:noFill/>
        </p:spPr>
        <p:txBody>
          <a:bodyPr wrap="square" rtlCol="0">
            <a:spAutoFit/>
          </a:bodyPr>
          <a:lstStyle/>
          <a:p>
            <a:pPr algn="ctr"/>
            <a:r>
              <a:rPr lang="en-US" sz="4800" b="1" cap="all" dirty="0">
                <a:solidFill>
                  <a:srgbClr val="002060"/>
                </a:solidFill>
                <a:latin typeface="+mj-lt"/>
              </a:rPr>
              <a:t>Ohio leads the way – </a:t>
            </a:r>
          </a:p>
          <a:p>
            <a:pPr algn="ctr"/>
            <a:r>
              <a:rPr lang="en-US" sz="4800" b="1" cap="all" dirty="0">
                <a:solidFill>
                  <a:srgbClr val="002060"/>
                </a:solidFill>
                <a:latin typeface="+mj-lt"/>
              </a:rPr>
              <a:t>Certification Rules 2025</a:t>
            </a:r>
          </a:p>
        </p:txBody>
      </p:sp>
    </p:spTree>
    <p:extLst>
      <p:ext uri="{BB962C8B-B14F-4D97-AF65-F5344CB8AC3E}">
        <p14:creationId xmlns:p14="http://schemas.microsoft.com/office/powerpoint/2010/main" val="188547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10</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normAutofit fontScale="90000"/>
          </a:bodyPr>
          <a:lstStyle/>
          <a:p>
            <a:r>
              <a:rPr lang="en-US" dirty="0"/>
              <a:t>How the new certification levels work:</a:t>
            </a:r>
            <a:br>
              <a:rPr lang="en-US" dirty="0"/>
            </a:br>
            <a:r>
              <a:rPr lang="en-US" dirty="0"/>
              <a:t>Endorsements</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89199" y="2008683"/>
            <a:ext cx="3223919" cy="4347667"/>
          </a:xfrm>
        </p:spPr>
        <p:txBody>
          <a:bodyPr>
            <a:normAutofit/>
          </a:bodyPr>
          <a:lstStyle/>
          <a:p>
            <a:r>
              <a:rPr lang="en-US" dirty="0"/>
              <a:t>Building </a:t>
            </a:r>
          </a:p>
          <a:p>
            <a:r>
              <a:rPr lang="en-US" dirty="0"/>
              <a:t>Electrical Safety </a:t>
            </a:r>
          </a:p>
          <a:p>
            <a:r>
              <a:rPr lang="en-US" dirty="0"/>
              <a:t>Energy Conservation</a:t>
            </a:r>
          </a:p>
          <a:p>
            <a:r>
              <a:rPr lang="en-US" dirty="0"/>
              <a:t>Fire Protection</a:t>
            </a:r>
          </a:p>
          <a:p>
            <a:r>
              <a:rPr lang="en-US" dirty="0"/>
              <a:t>Mechanical</a:t>
            </a:r>
          </a:p>
          <a:p>
            <a:r>
              <a:rPr lang="en-US" dirty="0"/>
              <a:t>Plumbing</a:t>
            </a:r>
          </a:p>
          <a:p>
            <a:r>
              <a:rPr lang="en-US" dirty="0"/>
              <a:t>Residential Electrical</a:t>
            </a:r>
          </a:p>
          <a:p>
            <a:r>
              <a:rPr lang="en-US" dirty="0"/>
              <a:t>Residential Plumbing </a:t>
            </a:r>
          </a:p>
        </p:txBody>
      </p:sp>
      <p:sp>
        <p:nvSpPr>
          <p:cNvPr id="18" name="Text Placeholder 3">
            <a:extLst>
              <a:ext uri="{FF2B5EF4-FFF2-40B4-BE49-F238E27FC236}">
                <a16:creationId xmlns:a16="http://schemas.microsoft.com/office/drawing/2014/main" id="{8100F793-12CF-1D3B-601F-D62F9E4FE1E2}"/>
              </a:ext>
            </a:extLst>
          </p:cNvPr>
          <p:cNvSpPr txBox="1">
            <a:spLocks/>
          </p:cNvSpPr>
          <p:nvPr/>
        </p:nvSpPr>
        <p:spPr>
          <a:xfrm>
            <a:off x="6495393" y="2008683"/>
            <a:ext cx="3888828" cy="450006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Source Sans Pro" panose="020B0503030403020204" pitchFamily="34" charset="0"/>
                <a:ea typeface="Open Sans" panose="020B0606030504020204" pitchFamily="34" charset="0"/>
                <a:cs typeface="Open Sans" panose="020B0606030504020204" pitchFamily="34" charset="0"/>
              </a:defRPr>
            </a:lvl1pPr>
            <a:lvl2pPr marL="548640" indent="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None/>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Building </a:t>
            </a:r>
          </a:p>
          <a:p>
            <a:r>
              <a:rPr lang="en-US" dirty="0"/>
              <a:t>Electrical Safety </a:t>
            </a:r>
          </a:p>
          <a:p>
            <a:r>
              <a:rPr lang="en-US" dirty="0"/>
              <a:t>Energy Conservation</a:t>
            </a:r>
          </a:p>
          <a:p>
            <a:r>
              <a:rPr lang="en-US" dirty="0"/>
              <a:t>Fire Protection</a:t>
            </a:r>
          </a:p>
          <a:p>
            <a:r>
              <a:rPr lang="en-US" dirty="0"/>
              <a:t>Mechanical</a:t>
            </a:r>
          </a:p>
          <a:p>
            <a:r>
              <a:rPr lang="en-US" dirty="0"/>
              <a:t>Plumbing</a:t>
            </a:r>
          </a:p>
        </p:txBody>
      </p:sp>
      <p:sp>
        <p:nvSpPr>
          <p:cNvPr id="19" name="TextBox 18">
            <a:extLst>
              <a:ext uri="{FF2B5EF4-FFF2-40B4-BE49-F238E27FC236}">
                <a16:creationId xmlns:a16="http://schemas.microsoft.com/office/drawing/2014/main" id="{997A1CC0-728A-9726-9F9C-4EA82298965D}"/>
              </a:ext>
            </a:extLst>
          </p:cNvPr>
          <p:cNvSpPr txBox="1"/>
          <p:nvPr/>
        </p:nvSpPr>
        <p:spPr>
          <a:xfrm rot="16200000">
            <a:off x="-493986" y="3891481"/>
            <a:ext cx="2375337" cy="646331"/>
          </a:xfrm>
          <a:prstGeom prst="rect">
            <a:avLst/>
          </a:prstGeom>
          <a:noFill/>
        </p:spPr>
        <p:txBody>
          <a:bodyPr wrap="square" rtlCol="0">
            <a:spAutoFit/>
          </a:bodyPr>
          <a:lstStyle/>
          <a:p>
            <a:r>
              <a:rPr lang="en-US" sz="3600" dirty="0"/>
              <a:t>Inspectors</a:t>
            </a:r>
          </a:p>
        </p:txBody>
      </p:sp>
      <p:sp>
        <p:nvSpPr>
          <p:cNvPr id="20" name="TextBox 19">
            <a:extLst>
              <a:ext uri="{FF2B5EF4-FFF2-40B4-BE49-F238E27FC236}">
                <a16:creationId xmlns:a16="http://schemas.microsoft.com/office/drawing/2014/main" id="{9C4BDF69-331F-15E7-4ED6-5CD991CBA862}"/>
              </a:ext>
            </a:extLst>
          </p:cNvPr>
          <p:cNvSpPr txBox="1"/>
          <p:nvPr/>
        </p:nvSpPr>
        <p:spPr>
          <a:xfrm rot="16200000">
            <a:off x="4091179" y="3405352"/>
            <a:ext cx="4162097" cy="646331"/>
          </a:xfrm>
          <a:prstGeom prst="rect">
            <a:avLst/>
          </a:prstGeom>
          <a:noFill/>
        </p:spPr>
        <p:txBody>
          <a:bodyPr wrap="square" rtlCol="0">
            <a:spAutoFit/>
          </a:bodyPr>
          <a:lstStyle/>
          <a:p>
            <a:r>
              <a:rPr lang="en-US" sz="3600" dirty="0"/>
              <a:t>Plans Examiners</a:t>
            </a:r>
          </a:p>
        </p:txBody>
      </p:sp>
      <p:sp>
        <p:nvSpPr>
          <p:cNvPr id="21" name="TextBox 20">
            <a:extLst>
              <a:ext uri="{FF2B5EF4-FFF2-40B4-BE49-F238E27FC236}">
                <a16:creationId xmlns:a16="http://schemas.microsoft.com/office/drawing/2014/main" id="{001B72A6-087D-BD8D-E6C9-20AAC59FCF8D}"/>
              </a:ext>
            </a:extLst>
          </p:cNvPr>
          <p:cNvSpPr txBox="1"/>
          <p:nvPr/>
        </p:nvSpPr>
        <p:spPr>
          <a:xfrm>
            <a:off x="5192110" y="6053959"/>
            <a:ext cx="5192111" cy="369332"/>
          </a:xfrm>
          <a:prstGeom prst="rect">
            <a:avLst/>
          </a:prstGeom>
          <a:noFill/>
        </p:spPr>
        <p:txBody>
          <a:bodyPr wrap="square" rtlCol="0">
            <a:spAutoFit/>
          </a:bodyPr>
          <a:lstStyle/>
          <a:p>
            <a:r>
              <a:rPr lang="en-US" dirty="0"/>
              <a:t>Obtain endorsements through training and testing</a:t>
            </a:r>
          </a:p>
        </p:txBody>
      </p:sp>
    </p:spTree>
    <p:extLst>
      <p:ext uri="{BB962C8B-B14F-4D97-AF65-F5344CB8AC3E}">
        <p14:creationId xmlns:p14="http://schemas.microsoft.com/office/powerpoint/2010/main" val="27658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11</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normAutofit fontScale="90000"/>
          </a:bodyPr>
          <a:lstStyle/>
          <a:p>
            <a:r>
              <a:rPr lang="en-US" dirty="0"/>
              <a:t>New certification rules</a:t>
            </a:r>
            <a:br>
              <a:rPr lang="en-US" dirty="0"/>
            </a:br>
            <a:r>
              <a:rPr lang="en-US" dirty="0"/>
              <a:t>Key Features</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64302" y="2008682"/>
            <a:ext cx="9878336" cy="4139869"/>
          </a:xfrm>
        </p:spPr>
        <p:txBody>
          <a:bodyPr>
            <a:normAutofit lnSpcReduction="10000"/>
          </a:bodyPr>
          <a:lstStyle/>
          <a:p>
            <a:r>
              <a:rPr lang="en-US" dirty="0"/>
              <a:t>Cross train</a:t>
            </a:r>
          </a:p>
          <a:p>
            <a:pPr lvl="1"/>
            <a:r>
              <a:rPr lang="en-US" dirty="0"/>
              <a:t>*Build competencies in areas other than your initial certification</a:t>
            </a:r>
          </a:p>
          <a:p>
            <a:r>
              <a:rPr lang="en-US" dirty="0"/>
              <a:t>Maintain fewer certifications</a:t>
            </a:r>
          </a:p>
          <a:p>
            <a:pPr lvl="1"/>
            <a:r>
              <a:rPr lang="en-US" dirty="0"/>
              <a:t>*Level 3 and above can perform residential code work</a:t>
            </a:r>
          </a:p>
          <a:p>
            <a:pPr lvl="1"/>
            <a:r>
              <a:rPr lang="en-US" dirty="0"/>
              <a:t>*Hold at most 3 certifications</a:t>
            </a:r>
          </a:p>
          <a:p>
            <a:pPr lvl="1"/>
            <a:r>
              <a:rPr lang="en-US" dirty="0"/>
              <a:t>*Endorsements can be used like additional certifications are now, and are free.</a:t>
            </a:r>
          </a:p>
          <a:p>
            <a:r>
              <a:rPr lang="en-US" dirty="0"/>
              <a:t>Three years for initial certification </a:t>
            </a:r>
            <a:br>
              <a:rPr lang="en-US" dirty="0"/>
            </a:br>
            <a:r>
              <a:rPr lang="en-US" dirty="0"/>
              <a:t>– additional time for tests and code academy</a:t>
            </a:r>
          </a:p>
          <a:p>
            <a:r>
              <a:rPr lang="en-US" dirty="0"/>
              <a:t>Enter at level you qualify for, build from there</a:t>
            </a:r>
          </a:p>
          <a:p>
            <a:endParaRPr lang="en-US" dirty="0"/>
          </a:p>
        </p:txBody>
      </p:sp>
    </p:spTree>
    <p:extLst>
      <p:ext uri="{BB962C8B-B14F-4D97-AF65-F5344CB8AC3E}">
        <p14:creationId xmlns:p14="http://schemas.microsoft.com/office/powerpoint/2010/main" val="210699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12</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Building department cross-training Cycle</a:t>
            </a:r>
          </a:p>
        </p:txBody>
      </p:sp>
      <p:pic>
        <p:nvPicPr>
          <p:cNvPr id="5" name="Picture 4">
            <a:extLst>
              <a:ext uri="{FF2B5EF4-FFF2-40B4-BE49-F238E27FC236}">
                <a16:creationId xmlns:a16="http://schemas.microsoft.com/office/drawing/2014/main" id="{3FCE2D16-088B-4A68-DFBF-66A007BEF2E4}"/>
              </a:ext>
            </a:extLst>
          </p:cNvPr>
          <p:cNvPicPr>
            <a:picLocks noChangeAspect="1"/>
          </p:cNvPicPr>
          <p:nvPr/>
        </p:nvPicPr>
        <p:blipFill>
          <a:blip r:embed="rId2"/>
          <a:stretch>
            <a:fillRect/>
          </a:stretch>
        </p:blipFill>
        <p:spPr>
          <a:xfrm>
            <a:off x="5391150" y="2724150"/>
            <a:ext cx="1409700" cy="1409700"/>
          </a:xfrm>
          <a:prstGeom prst="rect">
            <a:avLst/>
          </a:prstGeom>
        </p:spPr>
      </p:pic>
      <p:pic>
        <p:nvPicPr>
          <p:cNvPr id="6" name="Picture 5">
            <a:extLst>
              <a:ext uri="{FF2B5EF4-FFF2-40B4-BE49-F238E27FC236}">
                <a16:creationId xmlns:a16="http://schemas.microsoft.com/office/drawing/2014/main" id="{25FB7A9E-8316-A546-4668-4D78073DF4D9}"/>
              </a:ext>
            </a:extLst>
          </p:cNvPr>
          <p:cNvPicPr>
            <a:picLocks noChangeAspect="1"/>
          </p:cNvPicPr>
          <p:nvPr/>
        </p:nvPicPr>
        <p:blipFill>
          <a:blip r:embed="rId2"/>
          <a:stretch>
            <a:fillRect/>
          </a:stretch>
        </p:blipFill>
        <p:spPr>
          <a:xfrm>
            <a:off x="3404695" y="1911571"/>
            <a:ext cx="3333092" cy="3333092"/>
          </a:xfrm>
          <a:prstGeom prst="rect">
            <a:avLst/>
          </a:prstGeom>
        </p:spPr>
      </p:pic>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p:txBody>
          <a:bodyPr>
            <a:normAutofit/>
          </a:bodyPr>
          <a:lstStyle/>
          <a:p>
            <a:pPr marL="0" indent="0">
              <a:buNone/>
            </a:pPr>
            <a:endParaRPr lang="en-US" dirty="0"/>
          </a:p>
        </p:txBody>
      </p:sp>
      <p:sp>
        <p:nvSpPr>
          <p:cNvPr id="7" name="TextBox 6">
            <a:extLst>
              <a:ext uri="{FF2B5EF4-FFF2-40B4-BE49-F238E27FC236}">
                <a16:creationId xmlns:a16="http://schemas.microsoft.com/office/drawing/2014/main" id="{82BB1443-99AC-00AF-14EB-BE86F828D8DD}"/>
              </a:ext>
            </a:extLst>
          </p:cNvPr>
          <p:cNvSpPr txBox="1"/>
          <p:nvPr/>
        </p:nvSpPr>
        <p:spPr>
          <a:xfrm>
            <a:off x="6737787" y="2974427"/>
            <a:ext cx="2359572" cy="646331"/>
          </a:xfrm>
          <a:prstGeom prst="rect">
            <a:avLst/>
          </a:prstGeom>
          <a:noFill/>
        </p:spPr>
        <p:txBody>
          <a:bodyPr wrap="square" rtlCol="0">
            <a:spAutoFit/>
          </a:bodyPr>
          <a:lstStyle/>
          <a:p>
            <a:r>
              <a:rPr lang="en-US" dirty="0"/>
              <a:t>Training for new endorsement</a:t>
            </a:r>
          </a:p>
        </p:txBody>
      </p:sp>
      <p:sp>
        <p:nvSpPr>
          <p:cNvPr id="9" name="TextBox 8">
            <a:extLst>
              <a:ext uri="{FF2B5EF4-FFF2-40B4-BE49-F238E27FC236}">
                <a16:creationId xmlns:a16="http://schemas.microsoft.com/office/drawing/2014/main" id="{807FB59A-7741-BED5-3154-6A44BCEBF4EA}"/>
              </a:ext>
            </a:extLst>
          </p:cNvPr>
          <p:cNvSpPr txBox="1"/>
          <p:nvPr/>
        </p:nvSpPr>
        <p:spPr>
          <a:xfrm>
            <a:off x="3668111" y="5241378"/>
            <a:ext cx="3237186" cy="369332"/>
          </a:xfrm>
          <a:prstGeom prst="rect">
            <a:avLst/>
          </a:prstGeom>
          <a:noFill/>
        </p:spPr>
        <p:txBody>
          <a:bodyPr wrap="square" rtlCol="0">
            <a:spAutoFit/>
          </a:bodyPr>
          <a:lstStyle/>
          <a:p>
            <a:r>
              <a:rPr lang="en-US" dirty="0"/>
              <a:t>Working with new endorsement</a:t>
            </a:r>
          </a:p>
        </p:txBody>
      </p:sp>
      <p:sp>
        <p:nvSpPr>
          <p:cNvPr id="11" name="TextBox 10">
            <a:extLst>
              <a:ext uri="{FF2B5EF4-FFF2-40B4-BE49-F238E27FC236}">
                <a16:creationId xmlns:a16="http://schemas.microsoft.com/office/drawing/2014/main" id="{CFBA9DEF-93EF-22CD-3DA7-0CBB2D69A7FC}"/>
              </a:ext>
            </a:extLst>
          </p:cNvPr>
          <p:cNvSpPr txBox="1"/>
          <p:nvPr/>
        </p:nvSpPr>
        <p:spPr>
          <a:xfrm>
            <a:off x="1980488" y="2724150"/>
            <a:ext cx="1887319" cy="923330"/>
          </a:xfrm>
          <a:prstGeom prst="rect">
            <a:avLst/>
          </a:prstGeom>
          <a:noFill/>
        </p:spPr>
        <p:txBody>
          <a:bodyPr wrap="square" rtlCol="0">
            <a:spAutoFit/>
          </a:bodyPr>
          <a:lstStyle/>
          <a:p>
            <a:r>
              <a:rPr lang="en-US" dirty="0"/>
              <a:t>Training another person for endorsement</a:t>
            </a:r>
          </a:p>
        </p:txBody>
      </p:sp>
      <p:sp>
        <p:nvSpPr>
          <p:cNvPr id="12" name="TextBox 11">
            <a:extLst>
              <a:ext uri="{FF2B5EF4-FFF2-40B4-BE49-F238E27FC236}">
                <a16:creationId xmlns:a16="http://schemas.microsoft.com/office/drawing/2014/main" id="{8731B38A-0FF4-E52B-E033-5131DC77615A}"/>
              </a:ext>
            </a:extLst>
          </p:cNvPr>
          <p:cNvSpPr txBox="1"/>
          <p:nvPr/>
        </p:nvSpPr>
        <p:spPr>
          <a:xfrm>
            <a:off x="4441278" y="3185652"/>
            <a:ext cx="1409700" cy="6390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2047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0C39E-38A6-3567-BFFB-70102E22D8DC}"/>
              </a:ext>
            </a:extLst>
          </p:cNvPr>
          <p:cNvSpPr>
            <a:spLocks noGrp="1"/>
          </p:cNvSpPr>
          <p:nvPr>
            <p:ph type="sldNum" sz="quarter" idx="11"/>
          </p:nvPr>
        </p:nvSpPr>
        <p:spPr/>
        <p:txBody>
          <a:bodyPr/>
          <a:lstStyle/>
          <a:p>
            <a:fld id="{383B7B7A-CDDA-7C44-B1B0-1F1E45567B3B}" type="slidenum">
              <a:rPr lang="en-US" smtClean="0"/>
              <a:pPr/>
              <a:t>13</a:t>
            </a:fld>
            <a:endParaRPr lang="en-US"/>
          </a:p>
        </p:txBody>
      </p:sp>
      <p:sp>
        <p:nvSpPr>
          <p:cNvPr id="3" name="Title 2">
            <a:extLst>
              <a:ext uri="{FF2B5EF4-FFF2-40B4-BE49-F238E27FC236}">
                <a16:creationId xmlns:a16="http://schemas.microsoft.com/office/drawing/2014/main" id="{FEF92659-2A89-16ED-B6B0-DFD9A97EAE83}"/>
              </a:ext>
            </a:extLst>
          </p:cNvPr>
          <p:cNvSpPr>
            <a:spLocks noGrp="1"/>
          </p:cNvSpPr>
          <p:nvPr>
            <p:ph type="title"/>
          </p:nvPr>
        </p:nvSpPr>
        <p:spPr/>
        <p:txBody>
          <a:bodyPr/>
          <a:lstStyle/>
          <a:p>
            <a:r>
              <a:rPr lang="en-US" dirty="0"/>
              <a:t>Questions for Discussion</a:t>
            </a:r>
          </a:p>
        </p:txBody>
      </p:sp>
      <p:sp>
        <p:nvSpPr>
          <p:cNvPr id="4" name="Text Placeholder 3">
            <a:extLst>
              <a:ext uri="{FF2B5EF4-FFF2-40B4-BE49-F238E27FC236}">
                <a16:creationId xmlns:a16="http://schemas.microsoft.com/office/drawing/2014/main" id="{5E287063-CA76-5EA1-0A57-FD0938415A95}"/>
              </a:ext>
            </a:extLst>
          </p:cNvPr>
          <p:cNvSpPr>
            <a:spLocks noGrp="1"/>
          </p:cNvSpPr>
          <p:nvPr>
            <p:ph type="body" sz="quarter" idx="12"/>
          </p:nvPr>
        </p:nvSpPr>
        <p:spPr/>
        <p:txBody>
          <a:bodyPr>
            <a:normAutofit lnSpcReduction="10000"/>
          </a:bodyPr>
          <a:lstStyle/>
          <a:p>
            <a:r>
              <a:rPr lang="en-US" dirty="0"/>
              <a:t>What do you hope the results of the rule change will be?</a:t>
            </a:r>
          </a:p>
          <a:p>
            <a:endParaRPr lang="en-US" dirty="0"/>
          </a:p>
          <a:p>
            <a:r>
              <a:rPr lang="en-US" dirty="0"/>
              <a:t>What challenges or pitfalls do you imagine or foresee?</a:t>
            </a:r>
          </a:p>
          <a:p>
            <a:endParaRPr lang="en-US" dirty="0"/>
          </a:p>
          <a:p>
            <a:r>
              <a:rPr lang="en-US" dirty="0"/>
              <a:t>What benefit do you see from continuing to require experience or training for certification in Ohio?</a:t>
            </a:r>
          </a:p>
          <a:p>
            <a:endParaRPr lang="en-US" dirty="0"/>
          </a:p>
          <a:p>
            <a:r>
              <a:rPr lang="en-US" dirty="0"/>
              <a:t>Audience Q &amp; A</a:t>
            </a:r>
          </a:p>
        </p:txBody>
      </p:sp>
    </p:spTree>
    <p:extLst>
      <p:ext uri="{BB962C8B-B14F-4D97-AF65-F5344CB8AC3E}">
        <p14:creationId xmlns:p14="http://schemas.microsoft.com/office/powerpoint/2010/main" val="59161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14</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a:xfrm>
            <a:off x="381000" y="856853"/>
            <a:ext cx="11430000" cy="694361"/>
          </a:xfrm>
        </p:spPr>
        <p:txBody>
          <a:bodyPr/>
          <a:lstStyle/>
          <a:p>
            <a:pPr algn="ctr"/>
            <a:r>
              <a:rPr lang="en-US" dirty="0"/>
              <a:t>New Certification Rules  On the BBS site</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64302" y="1551214"/>
            <a:ext cx="9878336" cy="4659085"/>
          </a:xfrm>
        </p:spPr>
        <p:txBody>
          <a:bodyPr/>
          <a:lstStyle/>
          <a:p>
            <a:r>
              <a:rPr lang="en-US" dirty="0">
                <a:hlinkClick r:id="rId2"/>
              </a:rPr>
              <a:t>Certification Rules</a:t>
            </a:r>
            <a:endParaRPr lang="en-US" dirty="0"/>
          </a:p>
          <a:p>
            <a:endParaRPr lang="en-US" dirty="0"/>
          </a:p>
        </p:txBody>
      </p:sp>
      <p:pic>
        <p:nvPicPr>
          <p:cNvPr id="6" name="Picture 5">
            <a:extLst>
              <a:ext uri="{FF2B5EF4-FFF2-40B4-BE49-F238E27FC236}">
                <a16:creationId xmlns:a16="http://schemas.microsoft.com/office/drawing/2014/main" id="{FF9665E0-2C4B-0B5A-37CD-3C33B880E239}"/>
              </a:ext>
            </a:extLst>
          </p:cNvPr>
          <p:cNvPicPr>
            <a:picLocks noChangeAspect="1"/>
          </p:cNvPicPr>
          <p:nvPr/>
        </p:nvPicPr>
        <p:blipFill>
          <a:blip r:embed="rId3"/>
          <a:stretch>
            <a:fillRect/>
          </a:stretch>
        </p:blipFill>
        <p:spPr>
          <a:xfrm>
            <a:off x="4828031" y="2161031"/>
            <a:ext cx="3982593" cy="3982593"/>
          </a:xfrm>
          <a:prstGeom prst="rect">
            <a:avLst/>
          </a:prstGeom>
        </p:spPr>
      </p:pic>
    </p:spTree>
    <p:extLst>
      <p:ext uri="{BB962C8B-B14F-4D97-AF65-F5344CB8AC3E}">
        <p14:creationId xmlns:p14="http://schemas.microsoft.com/office/powerpoint/2010/main" val="157775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27B2C-0948-C2D1-B32F-A5B169E7C04E}"/>
              </a:ext>
            </a:extLst>
          </p:cNvPr>
          <p:cNvSpPr txBox="1"/>
          <p:nvPr/>
        </p:nvSpPr>
        <p:spPr>
          <a:xfrm>
            <a:off x="3790950" y="3638550"/>
            <a:ext cx="4524375" cy="1754326"/>
          </a:xfrm>
          <a:prstGeom prst="rect">
            <a:avLst/>
          </a:prstGeom>
          <a:noFill/>
        </p:spPr>
        <p:txBody>
          <a:bodyPr wrap="square" rtlCol="0">
            <a:spAutoFit/>
          </a:bodyPr>
          <a:lstStyle/>
          <a:p>
            <a:pPr algn="ctr"/>
            <a:r>
              <a:rPr lang="en-US" b="1" dirty="0">
                <a:solidFill>
                  <a:srgbClr val="002060"/>
                </a:solidFill>
              </a:rPr>
              <a:t>Meg Foley</a:t>
            </a:r>
          </a:p>
          <a:p>
            <a:pPr algn="ctr"/>
            <a:r>
              <a:rPr lang="en-US" dirty="0"/>
              <a:t>Professional Development Coordinator</a:t>
            </a:r>
          </a:p>
          <a:p>
            <a:pPr algn="ctr"/>
            <a:r>
              <a:rPr lang="en-US" dirty="0"/>
              <a:t>Board of Building Standards</a:t>
            </a:r>
          </a:p>
          <a:p>
            <a:pPr algn="ctr"/>
            <a:r>
              <a:rPr lang="en-US" dirty="0"/>
              <a:t>614.644.3779</a:t>
            </a:r>
          </a:p>
          <a:p>
            <a:pPr algn="ctr"/>
            <a:r>
              <a:rPr lang="en-US" dirty="0">
                <a:hlinkClick r:id="rId2"/>
              </a:rPr>
              <a:t>mfoley@com.ohio.gov</a:t>
            </a:r>
            <a:endParaRPr lang="en-US" dirty="0"/>
          </a:p>
          <a:p>
            <a:pPr algn="ctr"/>
            <a:endParaRPr lang="en-US" dirty="0"/>
          </a:p>
        </p:txBody>
      </p:sp>
      <p:sp>
        <p:nvSpPr>
          <p:cNvPr id="3" name="TextBox 2">
            <a:extLst>
              <a:ext uri="{FF2B5EF4-FFF2-40B4-BE49-F238E27FC236}">
                <a16:creationId xmlns:a16="http://schemas.microsoft.com/office/drawing/2014/main" id="{2B0AA9D0-DECB-79E4-0130-57204764EDB4}"/>
              </a:ext>
            </a:extLst>
          </p:cNvPr>
          <p:cNvSpPr txBox="1"/>
          <p:nvPr/>
        </p:nvSpPr>
        <p:spPr>
          <a:xfrm>
            <a:off x="3901440" y="524256"/>
            <a:ext cx="4413885" cy="1754326"/>
          </a:xfrm>
          <a:prstGeom prst="rect">
            <a:avLst/>
          </a:prstGeom>
          <a:noFill/>
        </p:spPr>
        <p:txBody>
          <a:bodyPr wrap="square" rtlCol="0">
            <a:spAutoFit/>
          </a:bodyPr>
          <a:lstStyle/>
          <a:p>
            <a:pPr algn="ctr"/>
            <a:r>
              <a:rPr lang="en-US" b="1" dirty="0">
                <a:solidFill>
                  <a:srgbClr val="002060"/>
                </a:solidFill>
              </a:rPr>
              <a:t>Amy Jones</a:t>
            </a:r>
          </a:p>
          <a:p>
            <a:pPr algn="ctr"/>
            <a:r>
              <a:rPr lang="en-US" dirty="0"/>
              <a:t>Certification Specialist</a:t>
            </a:r>
          </a:p>
          <a:p>
            <a:pPr algn="ctr"/>
            <a:r>
              <a:rPr lang="en-US" dirty="0"/>
              <a:t>Board of Building Standards</a:t>
            </a:r>
          </a:p>
          <a:p>
            <a:pPr algn="ctr"/>
            <a:r>
              <a:rPr lang="en-US" dirty="0"/>
              <a:t>614.644.3777</a:t>
            </a:r>
          </a:p>
          <a:p>
            <a:pPr algn="ctr"/>
            <a:r>
              <a:rPr lang="en-US" dirty="0">
                <a:hlinkClick r:id="rId3"/>
              </a:rPr>
              <a:t>amy.jones@com.ohio.gov</a:t>
            </a:r>
            <a:endParaRPr lang="en-US" dirty="0"/>
          </a:p>
          <a:p>
            <a:pPr algn="ctr"/>
            <a:endParaRPr lang="en-US" dirty="0"/>
          </a:p>
        </p:txBody>
      </p:sp>
    </p:spTree>
    <p:extLst>
      <p:ext uri="{BB962C8B-B14F-4D97-AF65-F5344CB8AC3E}">
        <p14:creationId xmlns:p14="http://schemas.microsoft.com/office/powerpoint/2010/main" val="210867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0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2</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Presentation Overview</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64302" y="2008682"/>
            <a:ext cx="9878336" cy="4201617"/>
          </a:xfrm>
        </p:spPr>
        <p:txBody>
          <a:bodyPr>
            <a:normAutofit/>
          </a:bodyPr>
          <a:lstStyle/>
          <a:p>
            <a:r>
              <a:rPr lang="en-US" dirty="0"/>
              <a:t>A brief history of Ohio’s certification rules current state – Meg Foley</a:t>
            </a:r>
          </a:p>
          <a:p>
            <a:r>
              <a:rPr lang="en-US" dirty="0"/>
              <a:t>The Human Experience – Amy Jones, Certification Specialist</a:t>
            </a:r>
          </a:p>
          <a:p>
            <a:r>
              <a:rPr lang="en-US" dirty="0"/>
              <a:t>The problem</a:t>
            </a:r>
          </a:p>
          <a:p>
            <a:r>
              <a:rPr lang="en-US" dirty="0"/>
              <a:t>The plan</a:t>
            </a:r>
          </a:p>
          <a:p>
            <a:r>
              <a:rPr lang="en-US" dirty="0"/>
              <a:t>How the new certification levels work</a:t>
            </a:r>
          </a:p>
          <a:p>
            <a:r>
              <a:rPr lang="en-US" dirty="0"/>
              <a:t>Building department adaptation</a:t>
            </a:r>
          </a:p>
        </p:txBody>
      </p:sp>
    </p:spTree>
    <p:extLst>
      <p:ext uri="{BB962C8B-B14F-4D97-AF65-F5344CB8AC3E}">
        <p14:creationId xmlns:p14="http://schemas.microsoft.com/office/powerpoint/2010/main" val="379677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08501F-3ABA-1C1E-D9BB-E189DD00E061}"/>
              </a:ext>
            </a:extLst>
          </p:cNvPr>
          <p:cNvSpPr>
            <a:spLocks noGrp="1"/>
          </p:cNvSpPr>
          <p:nvPr>
            <p:ph type="sldNum" sz="quarter" idx="11"/>
          </p:nvPr>
        </p:nvSpPr>
        <p:spPr/>
        <p:txBody>
          <a:bodyPr/>
          <a:lstStyle/>
          <a:p>
            <a:fld id="{383B7B7A-CDDA-7C44-B1B0-1F1E45567B3B}" type="slidenum">
              <a:rPr lang="en-US" smtClean="0"/>
              <a:pPr/>
              <a:t>3</a:t>
            </a:fld>
            <a:endParaRPr lang="en-US"/>
          </a:p>
        </p:txBody>
      </p:sp>
      <p:sp>
        <p:nvSpPr>
          <p:cNvPr id="3" name="Title 2">
            <a:extLst>
              <a:ext uri="{FF2B5EF4-FFF2-40B4-BE49-F238E27FC236}">
                <a16:creationId xmlns:a16="http://schemas.microsoft.com/office/drawing/2014/main" id="{583917BE-8632-E041-9E06-2B16C95E04D2}"/>
              </a:ext>
            </a:extLst>
          </p:cNvPr>
          <p:cNvSpPr>
            <a:spLocks noGrp="1"/>
          </p:cNvSpPr>
          <p:nvPr>
            <p:ph type="title"/>
          </p:nvPr>
        </p:nvSpPr>
        <p:spPr/>
        <p:txBody>
          <a:bodyPr/>
          <a:lstStyle/>
          <a:p>
            <a:r>
              <a:rPr lang="en-US" dirty="0"/>
              <a:t>Old Certification Rules – ICC Study 2023</a:t>
            </a:r>
          </a:p>
        </p:txBody>
      </p:sp>
      <p:sp>
        <p:nvSpPr>
          <p:cNvPr id="4" name="Text Placeholder 3">
            <a:extLst>
              <a:ext uri="{FF2B5EF4-FFF2-40B4-BE49-F238E27FC236}">
                <a16:creationId xmlns:a16="http://schemas.microsoft.com/office/drawing/2014/main" id="{40217AC3-ED1F-B438-FEE7-62645B582E44}"/>
              </a:ext>
            </a:extLst>
          </p:cNvPr>
          <p:cNvSpPr>
            <a:spLocks noGrp="1"/>
          </p:cNvSpPr>
          <p:nvPr>
            <p:ph type="body" sz="quarter" idx="12"/>
          </p:nvPr>
        </p:nvSpPr>
        <p:spPr/>
        <p:txBody>
          <a:bodyPr/>
          <a:lstStyle/>
          <a:p>
            <a:r>
              <a:rPr lang="en-US" dirty="0"/>
              <a:t>Highly specialized</a:t>
            </a:r>
          </a:p>
          <a:p>
            <a:r>
              <a:rPr lang="en-US" dirty="0"/>
              <a:t>Little mobility within code enforcement career</a:t>
            </a:r>
          </a:p>
          <a:p>
            <a:r>
              <a:rPr lang="en-US" dirty="0"/>
              <a:t>Much higher experience requirements compared to other states and jurisdictions.</a:t>
            </a:r>
          </a:p>
        </p:txBody>
      </p:sp>
    </p:spTree>
    <p:extLst>
      <p:ext uri="{BB962C8B-B14F-4D97-AF65-F5344CB8AC3E}">
        <p14:creationId xmlns:p14="http://schemas.microsoft.com/office/powerpoint/2010/main" val="1571557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4</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The Human Experience</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p:txBody>
          <a:bodyPr>
            <a:normAutofit lnSpcReduction="10000"/>
          </a:bodyPr>
          <a:lstStyle/>
          <a:p>
            <a:r>
              <a:rPr lang="en-US" dirty="0"/>
              <a:t>Specific experience requirements</a:t>
            </a:r>
            <a:br>
              <a:rPr lang="en-US" dirty="0"/>
            </a:br>
            <a:r>
              <a:rPr lang="en-US" dirty="0"/>
              <a:t>for each certification means that </a:t>
            </a:r>
            <a:br>
              <a:rPr lang="en-US" dirty="0"/>
            </a:br>
            <a:r>
              <a:rPr lang="en-US" dirty="0"/>
              <a:t>people are siloed into</a:t>
            </a:r>
            <a:br>
              <a:rPr lang="en-US" dirty="0"/>
            </a:br>
            <a:r>
              <a:rPr lang="en-US" dirty="0"/>
              <a:t>original qualifications</a:t>
            </a:r>
          </a:p>
          <a:p>
            <a:r>
              <a:rPr lang="en-US" dirty="0"/>
              <a:t>Retiring personnel hold an </a:t>
            </a:r>
            <a:br>
              <a:rPr lang="en-US" dirty="0"/>
            </a:br>
            <a:r>
              <a:rPr lang="en-US" dirty="0"/>
              <a:t>average of 5-8 certifications</a:t>
            </a:r>
          </a:p>
          <a:p>
            <a:r>
              <a:rPr lang="en-US" dirty="0"/>
              <a:t>New certified personnel hold</a:t>
            </a:r>
            <a:br>
              <a:rPr lang="en-US" dirty="0"/>
            </a:br>
            <a:r>
              <a:rPr lang="en-US" dirty="0"/>
              <a:t>on average 2-3 certifications</a:t>
            </a:r>
          </a:p>
          <a:p>
            <a:pPr marL="0" indent="0">
              <a:buNone/>
            </a:pPr>
            <a:endParaRPr lang="en-US" dirty="0"/>
          </a:p>
          <a:p>
            <a:pPr marL="0" indent="0">
              <a:buNone/>
            </a:pPr>
            <a:endParaRPr lang="en-US" dirty="0"/>
          </a:p>
        </p:txBody>
      </p:sp>
      <p:pic>
        <p:nvPicPr>
          <p:cNvPr id="6" name="Picture 5" descr="Business man pulling a block from Jenga tower">
            <a:extLst>
              <a:ext uri="{FF2B5EF4-FFF2-40B4-BE49-F238E27FC236}">
                <a16:creationId xmlns:a16="http://schemas.microsoft.com/office/drawing/2014/main" id="{D9676E5C-86F6-D751-CEE8-A222B5163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975" y="2219325"/>
            <a:ext cx="4925680" cy="3231440"/>
          </a:xfrm>
          <a:prstGeom prst="rect">
            <a:avLst/>
          </a:prstGeom>
        </p:spPr>
      </p:pic>
    </p:spTree>
    <p:extLst>
      <p:ext uri="{BB962C8B-B14F-4D97-AF65-F5344CB8AC3E}">
        <p14:creationId xmlns:p14="http://schemas.microsoft.com/office/powerpoint/2010/main" val="185152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5</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The human experience</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64302" y="2008683"/>
            <a:ext cx="4279223" cy="3687268"/>
          </a:xfrm>
        </p:spPr>
        <p:txBody>
          <a:bodyPr/>
          <a:lstStyle/>
          <a:p>
            <a:r>
              <a:rPr lang="en-US" dirty="0"/>
              <a:t>Departments already facing personnel shortages.</a:t>
            </a:r>
          </a:p>
          <a:p>
            <a:pPr marL="0" indent="0">
              <a:buNone/>
            </a:pPr>
            <a:endParaRPr lang="en-US" dirty="0"/>
          </a:p>
        </p:txBody>
      </p:sp>
      <p:pic>
        <p:nvPicPr>
          <p:cNvPr id="6" name="Picture 5" descr="We're Hiring">
            <a:extLst>
              <a:ext uri="{FF2B5EF4-FFF2-40B4-BE49-F238E27FC236}">
                <a16:creationId xmlns:a16="http://schemas.microsoft.com/office/drawing/2014/main" id="{878251B4-FAFF-C197-8B14-B731B93CF0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9200" y="3486010"/>
            <a:ext cx="3912896" cy="2178745"/>
          </a:xfrm>
          <a:prstGeom prst="rect">
            <a:avLst/>
          </a:prstGeom>
        </p:spPr>
      </p:pic>
      <p:sp>
        <p:nvSpPr>
          <p:cNvPr id="7" name="TextBox 6">
            <a:extLst>
              <a:ext uri="{FF2B5EF4-FFF2-40B4-BE49-F238E27FC236}">
                <a16:creationId xmlns:a16="http://schemas.microsoft.com/office/drawing/2014/main" id="{8999F5A7-1565-3E8F-EE96-FFF5E968016D}"/>
              </a:ext>
            </a:extLst>
          </p:cNvPr>
          <p:cNvSpPr txBox="1"/>
          <p:nvPr/>
        </p:nvSpPr>
        <p:spPr>
          <a:xfrm>
            <a:off x="6663746" y="2008683"/>
            <a:ext cx="3861379"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t>Personnel retiring for the second, third or fourth time, sped by Covid.</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4DDA92C-C82C-2A1B-493B-E72AC160AA67}"/>
              </a:ext>
            </a:extLst>
          </p:cNvPr>
          <p:cNvPicPr>
            <a:picLocks noChangeAspect="1"/>
          </p:cNvPicPr>
          <p:nvPr/>
        </p:nvPicPr>
        <p:blipFill>
          <a:blip r:embed="rId5"/>
          <a:stretch>
            <a:fillRect/>
          </a:stretch>
        </p:blipFill>
        <p:spPr>
          <a:xfrm>
            <a:off x="6658763" y="3531950"/>
            <a:ext cx="3780637" cy="2164001"/>
          </a:xfrm>
          <a:prstGeom prst="rect">
            <a:avLst/>
          </a:prstGeom>
        </p:spPr>
      </p:pic>
    </p:spTree>
    <p:extLst>
      <p:ext uri="{BB962C8B-B14F-4D97-AF65-F5344CB8AC3E}">
        <p14:creationId xmlns:p14="http://schemas.microsoft.com/office/powerpoint/2010/main" val="30848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6</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History of Development</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p:txBody>
          <a:bodyPr>
            <a:normAutofit/>
          </a:bodyPr>
          <a:lstStyle/>
          <a:p>
            <a:r>
              <a:rPr lang="en-US" dirty="0"/>
              <a:t>March 2022 Public Meeting</a:t>
            </a:r>
          </a:p>
          <a:p>
            <a:endParaRPr lang="en-US" dirty="0"/>
          </a:p>
          <a:p>
            <a:r>
              <a:rPr lang="en-US" dirty="0"/>
              <a:t>ICC Certification Study</a:t>
            </a:r>
          </a:p>
          <a:p>
            <a:endParaRPr lang="en-US" dirty="0"/>
          </a:p>
          <a:p>
            <a:r>
              <a:rPr lang="en-US" dirty="0"/>
              <a:t>A new idea</a:t>
            </a:r>
          </a:p>
          <a:p>
            <a:pPr marL="0" indent="0">
              <a:buNone/>
            </a:pPr>
            <a:endParaRPr lang="en-US" dirty="0"/>
          </a:p>
          <a:p>
            <a:r>
              <a:rPr lang="en-US" dirty="0"/>
              <a:t>Rules filed October 2024</a:t>
            </a:r>
          </a:p>
        </p:txBody>
      </p:sp>
      <p:pic>
        <p:nvPicPr>
          <p:cNvPr id="6" name="Picture 5" descr="3D graph graphic">
            <a:extLst>
              <a:ext uri="{FF2B5EF4-FFF2-40B4-BE49-F238E27FC236}">
                <a16:creationId xmlns:a16="http://schemas.microsoft.com/office/drawing/2014/main" id="{8FB8B7CF-AE0B-D01D-1429-FB1ED83FD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511" y="1839714"/>
            <a:ext cx="6003389" cy="4000207"/>
          </a:xfrm>
          <a:prstGeom prst="rect">
            <a:avLst/>
          </a:prstGeom>
        </p:spPr>
      </p:pic>
    </p:spTree>
    <p:extLst>
      <p:ext uri="{BB962C8B-B14F-4D97-AF65-F5344CB8AC3E}">
        <p14:creationId xmlns:p14="http://schemas.microsoft.com/office/powerpoint/2010/main" val="6668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7</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The problem</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p:txBody>
          <a:bodyPr/>
          <a:lstStyle/>
          <a:p>
            <a:r>
              <a:rPr lang="en-US" dirty="0"/>
              <a:t>2014 ICC Study: The Future of Code Officials ©</a:t>
            </a:r>
          </a:p>
          <a:p>
            <a:pPr lvl="1"/>
            <a:r>
              <a:rPr lang="en-US" dirty="0"/>
              <a:t>Predicting retirement of 82% of all present Code Officials by 2029</a:t>
            </a:r>
          </a:p>
        </p:txBody>
      </p:sp>
      <p:pic>
        <p:nvPicPr>
          <p:cNvPr id="6" name="Picture 5" descr="Chart">
            <a:extLst>
              <a:ext uri="{FF2B5EF4-FFF2-40B4-BE49-F238E27FC236}">
                <a16:creationId xmlns:a16="http://schemas.microsoft.com/office/drawing/2014/main" id="{00499C8B-BB4B-3462-09B2-B63D843B1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57" y="3114539"/>
            <a:ext cx="7795936" cy="3124471"/>
          </a:xfrm>
          <a:prstGeom prst="rect">
            <a:avLst/>
          </a:prstGeom>
        </p:spPr>
      </p:pic>
    </p:spTree>
    <p:extLst>
      <p:ext uri="{BB962C8B-B14F-4D97-AF65-F5344CB8AC3E}">
        <p14:creationId xmlns:p14="http://schemas.microsoft.com/office/powerpoint/2010/main" val="209408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8</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The plan</a:t>
            </a:r>
          </a:p>
        </p:txBody>
      </p:sp>
      <p:pic>
        <p:nvPicPr>
          <p:cNvPr id="6" name="Picture 5">
            <a:extLst>
              <a:ext uri="{FF2B5EF4-FFF2-40B4-BE49-F238E27FC236}">
                <a16:creationId xmlns:a16="http://schemas.microsoft.com/office/drawing/2014/main" id="{5D52514B-2A34-B19A-68BA-4C3ACF8EC746}"/>
              </a:ext>
            </a:extLst>
          </p:cNvPr>
          <p:cNvPicPr>
            <a:picLocks noChangeAspect="1"/>
          </p:cNvPicPr>
          <p:nvPr/>
        </p:nvPicPr>
        <p:blipFill>
          <a:blip r:embed="rId3"/>
          <a:stretch>
            <a:fillRect/>
          </a:stretch>
        </p:blipFill>
        <p:spPr>
          <a:xfrm>
            <a:off x="5514975" y="1435435"/>
            <a:ext cx="6096000" cy="3987130"/>
          </a:xfrm>
          <a:prstGeom prst="rect">
            <a:avLst/>
          </a:prstGeom>
        </p:spPr>
      </p:pic>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p:txBody>
          <a:bodyPr/>
          <a:lstStyle/>
          <a:p>
            <a:r>
              <a:rPr lang="en-US" dirty="0"/>
              <a:t>Provide a career path from Permit Tech to Building Official</a:t>
            </a:r>
          </a:p>
          <a:p>
            <a:pPr lvl="1"/>
            <a:r>
              <a:rPr lang="en-US" dirty="0"/>
              <a:t>Making code official careers accessible to more people</a:t>
            </a:r>
          </a:p>
          <a:p>
            <a:r>
              <a:rPr lang="en-US" dirty="0"/>
              <a:t>Encourage cross-training within departments</a:t>
            </a:r>
          </a:p>
          <a:p>
            <a:pPr lvl="1"/>
            <a:r>
              <a:rPr lang="en-US" dirty="0"/>
              <a:t>Allows departments to build from within</a:t>
            </a:r>
          </a:p>
          <a:p>
            <a:r>
              <a:rPr lang="en-US" dirty="0"/>
              <a:t>Provide new pathways to certification</a:t>
            </a:r>
          </a:p>
          <a:p>
            <a:pPr lvl="1"/>
            <a:r>
              <a:rPr lang="en-US" dirty="0"/>
              <a:t>Brings new talent into the code profession</a:t>
            </a:r>
          </a:p>
          <a:p>
            <a:r>
              <a:rPr lang="en-US" dirty="0"/>
              <a:t>Honor traditional certification paths</a:t>
            </a:r>
          </a:p>
        </p:txBody>
      </p:sp>
    </p:spTree>
    <p:extLst>
      <p:ext uri="{BB962C8B-B14F-4D97-AF65-F5344CB8AC3E}">
        <p14:creationId xmlns:p14="http://schemas.microsoft.com/office/powerpoint/2010/main" val="375583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0BBB-40EF-FB32-0D2D-F57949CA1A8D}"/>
              </a:ext>
            </a:extLst>
          </p:cNvPr>
          <p:cNvSpPr>
            <a:spLocks noGrp="1"/>
          </p:cNvSpPr>
          <p:nvPr>
            <p:ph type="sldNum" sz="quarter" idx="11"/>
          </p:nvPr>
        </p:nvSpPr>
        <p:spPr/>
        <p:txBody>
          <a:bodyPr/>
          <a:lstStyle/>
          <a:p>
            <a:fld id="{383B7B7A-CDDA-7C44-B1B0-1F1E45567B3B}" type="slidenum">
              <a:rPr lang="en-US" smtClean="0"/>
              <a:pPr/>
              <a:t>9</a:t>
            </a:fld>
            <a:endParaRPr lang="en-US"/>
          </a:p>
        </p:txBody>
      </p:sp>
      <p:sp>
        <p:nvSpPr>
          <p:cNvPr id="3" name="Title 2">
            <a:extLst>
              <a:ext uri="{FF2B5EF4-FFF2-40B4-BE49-F238E27FC236}">
                <a16:creationId xmlns:a16="http://schemas.microsoft.com/office/drawing/2014/main" id="{48EFE622-3DED-DDBD-63ED-C45C4336EE62}"/>
              </a:ext>
            </a:extLst>
          </p:cNvPr>
          <p:cNvSpPr>
            <a:spLocks noGrp="1"/>
          </p:cNvSpPr>
          <p:nvPr>
            <p:ph type="title"/>
          </p:nvPr>
        </p:nvSpPr>
        <p:spPr/>
        <p:txBody>
          <a:bodyPr/>
          <a:lstStyle/>
          <a:p>
            <a:r>
              <a:rPr lang="en-US" dirty="0"/>
              <a:t>How the new certification levels work</a:t>
            </a:r>
          </a:p>
        </p:txBody>
      </p:sp>
      <p:sp>
        <p:nvSpPr>
          <p:cNvPr id="4" name="Text Placeholder 3">
            <a:extLst>
              <a:ext uri="{FF2B5EF4-FFF2-40B4-BE49-F238E27FC236}">
                <a16:creationId xmlns:a16="http://schemas.microsoft.com/office/drawing/2014/main" id="{4EF98D0B-DE52-947E-4CF0-9A7AF92B49F5}"/>
              </a:ext>
            </a:extLst>
          </p:cNvPr>
          <p:cNvSpPr>
            <a:spLocks noGrp="1"/>
          </p:cNvSpPr>
          <p:nvPr>
            <p:ph type="body" sz="quarter" idx="12"/>
          </p:nvPr>
        </p:nvSpPr>
        <p:spPr>
          <a:xfrm>
            <a:off x="1064302" y="2008682"/>
            <a:ext cx="9878336" cy="4239717"/>
          </a:xfrm>
        </p:spPr>
        <p:txBody>
          <a:bodyPr>
            <a:normAutofit/>
          </a:bodyPr>
          <a:lstStyle/>
          <a:p>
            <a:r>
              <a:rPr lang="en-US" dirty="0"/>
              <a:t>Level 1 – Administrative</a:t>
            </a:r>
          </a:p>
          <a:p>
            <a:r>
              <a:rPr lang="en-US" dirty="0"/>
              <a:t>Level 2 – Residential Code Official</a:t>
            </a:r>
          </a:p>
          <a:p>
            <a:r>
              <a:rPr lang="en-US" dirty="0"/>
              <a:t>Level 3 – Commercial Limited Inspector</a:t>
            </a:r>
          </a:p>
          <a:p>
            <a:r>
              <a:rPr lang="en-US" dirty="0"/>
              <a:t>Level 3 -- Commercial Limited Plans Examiner</a:t>
            </a:r>
          </a:p>
          <a:p>
            <a:r>
              <a:rPr lang="en-US" dirty="0"/>
              <a:t>Level 4 -- Combination Inspector</a:t>
            </a:r>
          </a:p>
          <a:p>
            <a:r>
              <a:rPr lang="en-US" dirty="0"/>
              <a:t>Level 4 -- Combination Plans Examiner</a:t>
            </a:r>
          </a:p>
          <a:p>
            <a:r>
              <a:rPr lang="en-US" dirty="0"/>
              <a:t>Level 5 -- Commercial </a:t>
            </a:r>
            <a:r>
              <a:rPr lang="en-US"/>
              <a:t>Building Official</a:t>
            </a:r>
            <a:endParaRPr lang="en-US" dirty="0"/>
          </a:p>
          <a:p>
            <a:r>
              <a:rPr lang="en-US" dirty="0"/>
              <a:t>Level 6 -- Comprehensive Code Official</a:t>
            </a:r>
          </a:p>
        </p:txBody>
      </p:sp>
    </p:spTree>
    <p:extLst>
      <p:ext uri="{BB962C8B-B14F-4D97-AF65-F5344CB8AC3E}">
        <p14:creationId xmlns:p14="http://schemas.microsoft.com/office/powerpoint/2010/main" val="3896072193"/>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Population Power Point" id="{6239F01F-605E-4DF6-9195-54D7C7F60308}" vid="{FC1A0B45-B191-4371-9653-8CC1623D5EDB}"/>
    </a:ext>
  </a:extLst>
</a:theme>
</file>

<file path=ppt/theme/theme2.xml><?xml version="1.0" encoding="utf-8"?>
<a:theme xmlns:a="http://schemas.openxmlformats.org/drawingml/2006/main" name="Opening and Closing Slides">
  <a:themeElements>
    <a:clrScheme name="Custom 1">
      <a:dk1>
        <a:sysClr val="windowText" lastClr="000000"/>
      </a:dk1>
      <a:lt1>
        <a:sysClr val="window" lastClr="FFFFFF"/>
      </a:lt1>
      <a:dk2>
        <a:srgbClr val="44546A"/>
      </a:dk2>
      <a:lt2>
        <a:srgbClr val="E7E6E6"/>
      </a:lt2>
      <a:accent1>
        <a:srgbClr val="FF000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80dd3a-6da6-4bfb-88f9-e12ecc249002" xsi:nil="true"/>
    <lcf76f155ced4ddcb4097134ff3c332f xmlns="9269ceac-5c65-4307-8ae2-4607a049bc12">
      <Terms xmlns="http://schemas.microsoft.com/office/infopath/2007/PartnerControls"/>
    </lcf76f155ced4ddcb4097134ff3c332f>
    <_dlc_DocId xmlns="2280dd3a-6da6-4bfb-88f9-e12ecc249002">Y7XZYZ7WP323-305703983-342977</_dlc_DocId>
    <_dlc_DocIdUrl xmlns="2280dd3a-6da6-4bfb-88f9-e12ecc249002">
      <Url>https://2023701800.sharepoint.com/sites/ICC-Marketing-01/_layouts/15/DocIdRedir.aspx?ID=Y7XZYZ7WP323-305703983-342977</Url>
      <Description>Y7XZYZ7WP323-305703983-342977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96" ma:contentTypeDescription="Create a new document." ma:contentTypeScope="" ma:versionID="52dd09f2890bfc935f56c4a53daa5433">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e084786a962d7151ef7bee9e60813d66"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b06385a-ca9e-4ba4-978c-b2bb7c2981a6}" ma:internalName="TaxCatchAll" ma:showField="CatchAllData" ma:web="2280dd3a-6da6-4bfb-88f9-e12ecc2490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43e812-33f0-406c-a19f-c717c821db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10FC552-640C-44FB-8214-D8E0FC9B5249}">
  <ds:schemaRefs>
    <ds:schemaRef ds:uri="http://purl.org/dc/dcmitype/"/>
    <ds:schemaRef ds:uri="http://schemas.microsoft.com/office/2006/documentManagement/types"/>
    <ds:schemaRef ds:uri="http://purl.org/dc/elements/1.1/"/>
    <ds:schemaRef ds:uri="87313c10-5ab3-46ac-b512-0c746be6abfb"/>
    <ds:schemaRef ds:uri="http://schemas.openxmlformats.org/package/2006/metadata/core-properties"/>
    <ds:schemaRef ds:uri="http://purl.org/dc/terms/"/>
    <ds:schemaRef ds:uri="http://schemas.microsoft.com/office/infopath/2007/PartnerControls"/>
    <ds:schemaRef ds:uri="06a0b0f5-ab3f-4382-8730-459fb424e42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65E39FE-290B-45C2-89C3-6D02596F2549}"/>
</file>

<file path=customXml/itemProps3.xml><?xml version="1.0" encoding="utf-8"?>
<ds:datastoreItem xmlns:ds="http://schemas.openxmlformats.org/officeDocument/2006/customXml" ds:itemID="{5711B812-2761-48E5-B520-C27B6846D3F6}">
  <ds:schemaRefs>
    <ds:schemaRef ds:uri="http://schemas.microsoft.com/sharepoint/v3/contenttype/forms"/>
  </ds:schemaRefs>
</ds:datastoreItem>
</file>

<file path=customXml/itemProps4.xml><?xml version="1.0" encoding="utf-8"?>
<ds:datastoreItem xmlns:ds="http://schemas.openxmlformats.org/officeDocument/2006/customXml" ds:itemID="{0BCF13A1-E081-433B-8479-26E76BACF684}"/>
</file>

<file path=docProps/app.xml><?xml version="1.0" encoding="utf-8"?>
<Properties xmlns="http://schemas.openxmlformats.org/officeDocument/2006/extended-properties" xmlns:vt="http://schemas.openxmlformats.org/officeDocument/2006/docPropsVTypes">
  <Template/>
  <TotalTime>3810</TotalTime>
  <Words>800</Words>
  <Application>Microsoft Office PowerPoint</Application>
  <PresentationFormat>Widescreen</PresentationFormat>
  <Paragraphs>129</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Source Sans Pro SemiBold</vt:lpstr>
      <vt:lpstr>Source Sans Pro</vt:lpstr>
      <vt:lpstr>Source Sans Pro SemiBold</vt:lpstr>
      <vt:lpstr>Calibri</vt:lpstr>
      <vt:lpstr>Arial</vt:lpstr>
      <vt:lpstr>Open Sans</vt:lpstr>
      <vt:lpstr>Heart of it All Deck</vt:lpstr>
      <vt:lpstr>Opening and Closing Slides</vt:lpstr>
      <vt:lpstr>PowerPoint Presentation</vt:lpstr>
      <vt:lpstr>Presentation Overview</vt:lpstr>
      <vt:lpstr>Old Certification Rules – ICC Study 2023</vt:lpstr>
      <vt:lpstr>The Human Experience</vt:lpstr>
      <vt:lpstr>The human experience</vt:lpstr>
      <vt:lpstr>History of Development</vt:lpstr>
      <vt:lpstr>The problem</vt:lpstr>
      <vt:lpstr>The plan</vt:lpstr>
      <vt:lpstr>How the new certification levels work</vt:lpstr>
      <vt:lpstr>How the new certification levels work: Endorsements</vt:lpstr>
      <vt:lpstr>New certification rules Key Features</vt:lpstr>
      <vt:lpstr>Building department cross-training Cycle</vt:lpstr>
      <vt:lpstr>Questions for Discussion</vt:lpstr>
      <vt:lpstr>New Certification Rules  On the BBS site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Blanton, Susanna</dc:creator>
  <cp:lastModifiedBy>Foley, Megan</cp:lastModifiedBy>
  <cp:revision>65</cp:revision>
  <cp:lastPrinted>2023-06-01T12:39:21Z</cp:lastPrinted>
  <dcterms:created xsi:type="dcterms:W3CDTF">2019-10-25T18:01:05Z</dcterms:created>
  <dcterms:modified xsi:type="dcterms:W3CDTF">2025-04-21T18:18:52Z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0x010100E3CF6A2A83D0EA42AA4E06B0C085511E</vt:lpwstr>
  </property>
  <property fmtid="{D5CDD505-2E9C-101B-9397-08002B2CF9AE}" pid="3" name="MediaServiceImageTags">
    <vt:lpwstr/>
  </property>
  <property fmtid="{D5CDD505-2E9C-101B-9397-08002B2CF9AE}" pid="4" name="_dlc_DocIdItemGuid">
    <vt:lpwstr>68c07304-2738-473f-b545-fb6f2252015b</vt:lpwstr>
  </property>
</Properties>
</file>