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6"/>
  </p:notesMasterIdLst>
  <p:sldIdLst>
    <p:sldId id="274" r:id="rId6"/>
    <p:sldId id="284" r:id="rId7"/>
    <p:sldId id="258" r:id="rId8"/>
    <p:sldId id="289" r:id="rId9"/>
    <p:sldId id="273" r:id="rId10"/>
    <p:sldId id="280" r:id="rId11"/>
    <p:sldId id="286" r:id="rId12"/>
    <p:sldId id="293" r:id="rId13"/>
    <p:sldId id="294" r:id="rId14"/>
    <p:sldId id="287" r:id="rId15"/>
    <p:sldId id="290" r:id="rId16"/>
    <p:sldId id="282" r:id="rId17"/>
    <p:sldId id="283" r:id="rId18"/>
    <p:sldId id="288" r:id="rId19"/>
    <p:sldId id="279" r:id="rId20"/>
    <p:sldId id="278" r:id="rId21"/>
    <p:sldId id="259" r:id="rId22"/>
    <p:sldId id="291" r:id="rId23"/>
    <p:sldId id="292" r:id="rId24"/>
    <p:sldId id="27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079F9-DD98-4284-A261-D2E3A77C5A2A}" v="11" dt="2023-04-29T02:15:5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/>
  </p:normalViewPr>
  <p:slideViewPr>
    <p:cSldViewPr snapToGrid="0" snapToObjects="1">
      <p:cViewPr varScale="1">
        <p:scale>
          <a:sx n="82" d="100"/>
          <a:sy n="82" d="100"/>
        </p:scale>
        <p:origin x="4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17B7A-1F1E-D44E-B7C0-AC6460414C3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A750F-F142-2D41-9176-ECE8562AE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9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A750F-F142-2D41-9176-ECE8562AEB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2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C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10;p30">
            <a:extLst>
              <a:ext uri="{FF2B5EF4-FFF2-40B4-BE49-F238E27FC236}">
                <a16:creationId xmlns:a16="http://schemas.microsoft.com/office/drawing/2014/main" id="{74C5722E-B61D-AD45-8FD2-9097BF34D76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2617" y="1779169"/>
            <a:ext cx="2155179" cy="79246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Sample 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Subtitle/Date</a:t>
            </a:r>
          </a:p>
        </p:txBody>
      </p:sp>
    </p:spTree>
    <p:extLst>
      <p:ext uri="{BB962C8B-B14F-4D97-AF65-F5344CB8AC3E}">
        <p14:creationId xmlns:p14="http://schemas.microsoft.com/office/powerpoint/2010/main" val="253633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42;p33">
            <a:extLst>
              <a:ext uri="{FF2B5EF4-FFF2-40B4-BE49-F238E27FC236}">
                <a16:creationId xmlns:a16="http://schemas.microsoft.com/office/drawing/2014/main" id="{26852664-00FF-6D4F-995A-3E138C91BB9D}"/>
              </a:ext>
            </a:extLst>
          </p:cNvPr>
          <p:cNvSpPr/>
          <p:nvPr userDrawn="1"/>
        </p:nvSpPr>
        <p:spPr>
          <a:xfrm>
            <a:off x="915300" y="0"/>
            <a:ext cx="1190700" cy="51435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44;p33">
            <a:extLst>
              <a:ext uri="{FF2B5EF4-FFF2-40B4-BE49-F238E27FC236}">
                <a16:creationId xmlns:a16="http://schemas.microsoft.com/office/drawing/2014/main" id="{EE456F1F-154D-6D43-AA69-8C17D18DF4B9}"/>
              </a:ext>
            </a:extLst>
          </p:cNvPr>
          <p:cNvSpPr/>
          <p:nvPr userDrawn="1"/>
        </p:nvSpPr>
        <p:spPr>
          <a:xfrm>
            <a:off x="778950" y="2878500"/>
            <a:ext cx="272700" cy="22650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BE7C8C97-3C83-F24D-99F7-D20444680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F31D98B-1560-2D48-8BE0-ED79F6C035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B3B2FF-015E-2E45-9895-1D7DC614B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3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405;p60">
            <a:extLst>
              <a:ext uri="{FF2B5EF4-FFF2-40B4-BE49-F238E27FC236}">
                <a16:creationId xmlns:a16="http://schemas.microsoft.com/office/drawing/2014/main" id="{1EBA1B50-3D86-8247-ABAF-4298C911CDDF}"/>
              </a:ext>
            </a:extLst>
          </p:cNvPr>
          <p:cNvSpPr/>
          <p:nvPr userDrawn="1"/>
        </p:nvSpPr>
        <p:spPr>
          <a:xfrm>
            <a:off x="0" y="0"/>
            <a:ext cx="1451100" cy="51519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406;p60">
            <a:extLst>
              <a:ext uri="{FF2B5EF4-FFF2-40B4-BE49-F238E27FC236}">
                <a16:creationId xmlns:a16="http://schemas.microsoft.com/office/drawing/2014/main" id="{D5437F08-F4CE-4D47-B9AC-159B73258FCE}"/>
              </a:ext>
            </a:extLst>
          </p:cNvPr>
          <p:cNvSpPr/>
          <p:nvPr userDrawn="1"/>
        </p:nvSpPr>
        <p:spPr>
          <a:xfrm>
            <a:off x="1314750" y="3678032"/>
            <a:ext cx="272700" cy="147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002DD81-F92B-E94C-B1A6-BB5969647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1760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EF2A329-EFF7-3C47-8EFE-E09017B566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999AB9-8EE0-9E40-83A6-F88DB3A56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0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F3C5C7-3F67-FA42-A7A1-59C217095A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1440" y="2390371"/>
            <a:ext cx="5043502" cy="340200"/>
          </a:xfr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8" name="Google Shape;9058;p35">
            <a:extLst>
              <a:ext uri="{FF2B5EF4-FFF2-40B4-BE49-F238E27FC236}">
                <a16:creationId xmlns:a16="http://schemas.microsoft.com/office/drawing/2014/main" id="{B7C237E3-7B78-6B44-9A7E-D4843343D32B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9700" y="2401646"/>
            <a:ext cx="309300" cy="3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059;p35">
            <a:extLst>
              <a:ext uri="{FF2B5EF4-FFF2-40B4-BE49-F238E27FC236}">
                <a16:creationId xmlns:a16="http://schemas.microsoft.com/office/drawing/2014/main" id="{1B9B3E82-D941-864C-AE47-406317953ED4}"/>
              </a:ext>
            </a:extLst>
          </p:cNvPr>
          <p:cNvSpPr/>
          <p:nvPr userDrawn="1"/>
        </p:nvSpPr>
        <p:spPr>
          <a:xfrm>
            <a:off x="5524200" y="-7802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060;p35">
            <a:extLst>
              <a:ext uri="{FF2B5EF4-FFF2-40B4-BE49-F238E27FC236}">
                <a16:creationId xmlns:a16="http://schemas.microsoft.com/office/drawing/2014/main" id="{7A6742FC-D8BF-E34F-B7CA-A3EA624E7E57}"/>
              </a:ext>
            </a:extLst>
          </p:cNvPr>
          <p:cNvSpPr/>
          <p:nvPr userDrawn="1"/>
        </p:nvSpPr>
        <p:spPr>
          <a:xfrm>
            <a:off x="194400" y="4924750"/>
            <a:ext cx="3619800" cy="218700"/>
          </a:xfrm>
          <a:prstGeom prst="rect">
            <a:avLst/>
          </a:prstGeom>
          <a:solidFill>
            <a:srgbClr val="D0D5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061;p35">
            <a:extLst>
              <a:ext uri="{FF2B5EF4-FFF2-40B4-BE49-F238E27FC236}">
                <a16:creationId xmlns:a16="http://schemas.microsoft.com/office/drawing/2014/main" id="{E6E3F7B8-E6AB-D045-A68C-B93C663F2CE2}"/>
              </a:ext>
            </a:extLst>
          </p:cNvPr>
          <p:cNvSpPr/>
          <p:nvPr userDrawn="1"/>
        </p:nvSpPr>
        <p:spPr>
          <a:xfrm>
            <a:off x="-7951" y="3134551"/>
            <a:ext cx="1944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62;p35">
            <a:extLst>
              <a:ext uri="{FF2B5EF4-FFF2-40B4-BE49-F238E27FC236}">
                <a16:creationId xmlns:a16="http://schemas.microsoft.com/office/drawing/2014/main" id="{BE737E1C-7F2B-4D46-91EF-475BEF83167A}"/>
              </a:ext>
            </a:extLst>
          </p:cNvPr>
          <p:cNvSpPr/>
          <p:nvPr userDrawn="1"/>
        </p:nvSpPr>
        <p:spPr>
          <a:xfrm>
            <a:off x="8132251" y="210898"/>
            <a:ext cx="1019700" cy="2016900"/>
          </a:xfrm>
          <a:prstGeom prst="rect">
            <a:avLst/>
          </a:prstGeom>
          <a:solidFill>
            <a:srgbClr val="0B59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028647A-187F-E644-BAF9-AA8D482B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1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3FB30B-9A4D-D746-9CC5-1DF43E413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3000" y="0"/>
            <a:ext cx="6471000" cy="5143500"/>
          </a:xfrm>
          <a:custGeom>
            <a:avLst/>
            <a:gdLst>
              <a:gd name="connsiteX0" fmla="*/ 0 w 6471000"/>
              <a:gd name="connsiteY0" fmla="*/ 0 h 5143500"/>
              <a:gd name="connsiteX1" fmla="*/ 6471000 w 6471000"/>
              <a:gd name="connsiteY1" fmla="*/ 0 h 5143500"/>
              <a:gd name="connsiteX2" fmla="*/ 6471000 w 6471000"/>
              <a:gd name="connsiteY2" fmla="*/ 5143500 h 5143500"/>
              <a:gd name="connsiteX3" fmla="*/ 0 w 6471000"/>
              <a:gd name="connsiteY3" fmla="*/ 5143500 h 5143500"/>
              <a:gd name="connsiteX4" fmla="*/ 0 w 6471000"/>
              <a:gd name="connsiteY4" fmla="*/ 4710698 h 5143500"/>
              <a:gd name="connsiteX5" fmla="*/ 1510688 w 6471000"/>
              <a:gd name="connsiteY5" fmla="*/ 4710698 h 5143500"/>
              <a:gd name="connsiteX6" fmla="*/ 1510688 w 6471000"/>
              <a:gd name="connsiteY6" fmla="*/ 2433398 h 5143500"/>
              <a:gd name="connsiteX7" fmla="*/ 0 w 6471000"/>
              <a:gd name="connsiteY7" fmla="*/ 2433398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1000" h="5143500">
                <a:moveTo>
                  <a:pt x="0" y="0"/>
                </a:moveTo>
                <a:lnTo>
                  <a:pt x="6471000" y="0"/>
                </a:lnTo>
                <a:lnTo>
                  <a:pt x="6471000" y="5143500"/>
                </a:lnTo>
                <a:lnTo>
                  <a:pt x="0" y="5143500"/>
                </a:lnTo>
                <a:lnTo>
                  <a:pt x="0" y="4710698"/>
                </a:lnTo>
                <a:lnTo>
                  <a:pt x="1510688" y="4710698"/>
                </a:lnTo>
                <a:lnTo>
                  <a:pt x="1510688" y="2433398"/>
                </a:lnTo>
                <a:lnTo>
                  <a:pt x="0" y="24333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Google Shape;9070;p36">
            <a:extLst>
              <a:ext uri="{FF2B5EF4-FFF2-40B4-BE49-F238E27FC236}">
                <a16:creationId xmlns:a16="http://schemas.microsoft.com/office/drawing/2014/main" id="{E7017483-4896-C347-B7A9-6765C29CC4DA}"/>
              </a:ext>
            </a:extLst>
          </p:cNvPr>
          <p:cNvSpPr/>
          <p:nvPr userDrawn="1"/>
        </p:nvSpPr>
        <p:spPr>
          <a:xfrm>
            <a:off x="-67456" y="2436875"/>
            <a:ext cx="4251144" cy="2277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9083;p37">
            <a:extLst>
              <a:ext uri="{FF2B5EF4-FFF2-40B4-BE49-F238E27FC236}">
                <a16:creationId xmlns:a16="http://schemas.microsoft.com/office/drawing/2014/main" id="{1E1876D8-0A4E-1D47-8321-955E70B769C4}"/>
              </a:ext>
            </a:extLst>
          </p:cNvPr>
          <p:cNvSpPr/>
          <p:nvPr userDrawn="1"/>
        </p:nvSpPr>
        <p:spPr>
          <a:xfrm>
            <a:off x="3870278" y="3605075"/>
            <a:ext cx="313410" cy="1109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3F628AA-7EAA-CC41-BF6E-8BC8C82C51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738" y="2732228"/>
            <a:ext cx="3103498" cy="340200"/>
          </a:xfrm>
        </p:spPr>
        <p:txBody>
          <a:bodyPr/>
          <a:lstStyle>
            <a:lvl1pPr algn="r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4D434F3-D5BF-2345-BA7C-770A731603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737" y="3216914"/>
            <a:ext cx="3103499" cy="64612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371EC4-EE93-5046-B270-C00F07337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4072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3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89;p38">
            <a:extLst>
              <a:ext uri="{FF2B5EF4-FFF2-40B4-BE49-F238E27FC236}">
                <a16:creationId xmlns:a16="http://schemas.microsoft.com/office/drawing/2014/main" id="{791CE818-E15F-564A-851F-6660849C1A84}"/>
              </a:ext>
            </a:extLst>
          </p:cNvPr>
          <p:cNvSpPr/>
          <p:nvPr userDrawn="1"/>
        </p:nvSpPr>
        <p:spPr>
          <a:xfrm>
            <a:off x="0" y="0"/>
            <a:ext cx="19359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57840CFA-3307-DB46-8D54-A9F19D36A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98" y="2411912"/>
            <a:ext cx="1183020" cy="340200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904B2B-F36D-0C40-B3CF-1B8465EFA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038" y="1333500"/>
            <a:ext cx="5800725" cy="218122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7" name="Google Shape;9091;p38">
            <a:extLst>
              <a:ext uri="{FF2B5EF4-FFF2-40B4-BE49-F238E27FC236}">
                <a16:creationId xmlns:a16="http://schemas.microsoft.com/office/drawing/2014/main" id="{9D281D6E-293A-ED4B-9A04-FBBCCC61ED26}"/>
              </a:ext>
            </a:extLst>
          </p:cNvPr>
          <p:cNvSpPr/>
          <p:nvPr userDrawn="1"/>
        </p:nvSpPr>
        <p:spPr>
          <a:xfrm>
            <a:off x="17995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44FBC-CDCD-A545-8493-E2AEB25F5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440" y="244044"/>
            <a:ext cx="908074" cy="33222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93D66F-C769-0C4E-95FA-114672903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0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089;p38">
            <a:extLst>
              <a:ext uri="{FF2B5EF4-FFF2-40B4-BE49-F238E27FC236}">
                <a16:creationId xmlns:a16="http://schemas.microsoft.com/office/drawing/2014/main" id="{4A8C13C5-CA7D-8249-8B4E-2629A33267AD}"/>
              </a:ext>
            </a:extLst>
          </p:cNvPr>
          <p:cNvSpPr/>
          <p:nvPr userDrawn="1"/>
        </p:nvSpPr>
        <p:spPr>
          <a:xfrm>
            <a:off x="0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70C7D5D4-40C8-B344-9389-0FCB4D2E48D8}"/>
              </a:ext>
            </a:extLst>
          </p:cNvPr>
          <p:cNvSpPr/>
          <p:nvPr userDrawn="1"/>
        </p:nvSpPr>
        <p:spPr>
          <a:xfrm>
            <a:off x="1125122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089;p38">
            <a:extLst>
              <a:ext uri="{FF2B5EF4-FFF2-40B4-BE49-F238E27FC236}">
                <a16:creationId xmlns:a16="http://schemas.microsoft.com/office/drawing/2014/main" id="{7CA68A28-23D1-914C-8CE9-EBC98AF65540}"/>
              </a:ext>
            </a:extLst>
          </p:cNvPr>
          <p:cNvSpPr/>
          <p:nvPr userDrawn="1"/>
        </p:nvSpPr>
        <p:spPr>
          <a:xfrm>
            <a:off x="7883744" y="0"/>
            <a:ext cx="126147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091;p38">
            <a:extLst>
              <a:ext uri="{FF2B5EF4-FFF2-40B4-BE49-F238E27FC236}">
                <a16:creationId xmlns:a16="http://schemas.microsoft.com/office/drawing/2014/main" id="{4F8C32E2-F803-2C49-9C0F-1717F3DD0233}"/>
              </a:ext>
            </a:extLst>
          </p:cNvPr>
          <p:cNvSpPr/>
          <p:nvPr userDrawn="1"/>
        </p:nvSpPr>
        <p:spPr>
          <a:xfrm>
            <a:off x="7746178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100;p39">
            <a:extLst>
              <a:ext uri="{FF2B5EF4-FFF2-40B4-BE49-F238E27FC236}">
                <a16:creationId xmlns:a16="http://schemas.microsoft.com/office/drawing/2014/main" id="{17CBD9FD-0C1E-9945-A04A-DE31B5F85F2D}"/>
              </a:ext>
            </a:extLst>
          </p:cNvPr>
          <p:cNvSpPr txBox="1">
            <a:spLocks/>
          </p:cNvSpPr>
          <p:nvPr userDrawn="1"/>
        </p:nvSpPr>
        <p:spPr>
          <a:xfrm>
            <a:off x="2249291" y="3053415"/>
            <a:ext cx="4687227" cy="1644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en-US" sz="1100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0CAB5A53-55FF-AE4D-A1AC-AB931F44D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7482" y="996307"/>
            <a:ext cx="5140989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8A6CFDF-7D8C-C145-97BD-565C06727C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7483" y="1560589"/>
            <a:ext cx="5140990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054867-1C92-4F49-A3E9-D2759234B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9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193;p47">
            <a:extLst>
              <a:ext uri="{FF2B5EF4-FFF2-40B4-BE49-F238E27FC236}">
                <a16:creationId xmlns:a16="http://schemas.microsoft.com/office/drawing/2014/main" id="{CB2F15C0-4007-0844-87FD-3C7421B32001}"/>
              </a:ext>
            </a:extLst>
          </p:cNvPr>
          <p:cNvSpPr/>
          <p:nvPr userDrawn="1"/>
        </p:nvSpPr>
        <p:spPr>
          <a:xfrm>
            <a:off x="8871300" y="4017600"/>
            <a:ext cx="272700" cy="112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197;p47">
            <a:extLst>
              <a:ext uri="{FF2B5EF4-FFF2-40B4-BE49-F238E27FC236}">
                <a16:creationId xmlns:a16="http://schemas.microsoft.com/office/drawing/2014/main" id="{9B7EEB7E-1F44-A44D-AFCA-26373AFE0068}"/>
              </a:ext>
            </a:extLst>
          </p:cNvPr>
          <p:cNvSpPr/>
          <p:nvPr userDrawn="1"/>
        </p:nvSpPr>
        <p:spPr>
          <a:xfrm>
            <a:off x="0" y="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316D2FA7-FC12-9C46-9F7A-1E1894DA7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506" y="996307"/>
            <a:ext cx="5140989" cy="564282"/>
          </a:xfrm>
        </p:spPr>
        <p:txBody>
          <a:bodyPr/>
          <a:lstStyle>
            <a:lvl1pPr algn="ctr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18BE196-6795-F84A-A828-1F512D178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1505" y="1560589"/>
            <a:ext cx="5140990" cy="22650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1875-D154-594B-A7B3-24C9E2B64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13;p49">
            <a:extLst>
              <a:ext uri="{FF2B5EF4-FFF2-40B4-BE49-F238E27FC236}">
                <a16:creationId xmlns:a16="http://schemas.microsoft.com/office/drawing/2014/main" id="{7F7069AE-CB4C-844A-95BC-551E61D89D0F}"/>
              </a:ext>
            </a:extLst>
          </p:cNvPr>
          <p:cNvSpPr/>
          <p:nvPr userDrawn="1"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16;p49">
            <a:extLst>
              <a:ext uri="{FF2B5EF4-FFF2-40B4-BE49-F238E27FC236}">
                <a16:creationId xmlns:a16="http://schemas.microsoft.com/office/drawing/2014/main" id="{56C72E86-F9B8-9441-A400-EABA655F6FE9}"/>
              </a:ext>
            </a:extLst>
          </p:cNvPr>
          <p:cNvSpPr/>
          <p:nvPr userDrawn="1"/>
        </p:nvSpPr>
        <p:spPr>
          <a:xfrm>
            <a:off x="4435650" y="2008800"/>
            <a:ext cx="272700" cy="11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3E0DAB50-161C-A84D-8702-C33D21D51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626" y="571243"/>
            <a:ext cx="3581670" cy="56428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456291C-CD71-A54D-9615-9F3A5DB4B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626" y="1885825"/>
            <a:ext cx="3581671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34D4D9E7-1610-9241-9B74-DBA310809F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393" y="1885825"/>
            <a:ext cx="3843833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26005372-295F-0649-8066-2CC1A97F12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626" y="1379095"/>
            <a:ext cx="3581671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6348038-D066-674C-B015-A0EB7B3FF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5393" y="1379094"/>
            <a:ext cx="3843833" cy="4646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Subtitle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275730-A922-C748-9D7A-D767B3FDE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486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6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1439250"/>
            <a:ext cx="2727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56282FE9-68C2-9C40-B550-DD095424F1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81966A1-73F3-2F47-95CC-8F0E6BE59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58E42-8F5F-D44E-AC2C-DEE3C000F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81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7953300" y="0"/>
            <a:ext cx="11907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231;p50">
            <a:extLst>
              <a:ext uri="{FF2B5EF4-FFF2-40B4-BE49-F238E27FC236}">
                <a16:creationId xmlns:a16="http://schemas.microsoft.com/office/drawing/2014/main" id="{EF7EBD20-FB9B-9E49-B5FD-0CC28EB7E47C}"/>
              </a:ext>
            </a:extLst>
          </p:cNvPr>
          <p:cNvSpPr/>
          <p:nvPr userDrawn="1"/>
        </p:nvSpPr>
        <p:spPr>
          <a:xfrm>
            <a:off x="7816949" y="599607"/>
            <a:ext cx="272700" cy="42946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1742122A-DF0D-9B48-A3F3-FD18C532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475" y="996307"/>
            <a:ext cx="6546774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377CB66-26E3-934A-B09F-ECDF519A63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75" y="1560589"/>
            <a:ext cx="6546773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SUBHEAD</a:t>
            </a:r>
          </a:p>
          <a:p>
            <a:pPr lvl="0"/>
            <a:r>
              <a:rPr lang="en-US" dirty="0"/>
              <a:t>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50DBDCC-BFD1-2F4B-99AA-1EEA78461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9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782091"/>
            <a:ext cx="1875557" cy="78954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60240720-1825-C048-99D6-E40C3EFEFB5F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419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1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4A16DA7-6984-9D4F-8C3D-E2EE0511F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7523" y="26622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8AD00D8E-BD63-184F-88CD-0007C7BA6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018733E-DEA7-C046-8D0D-663F6ABC0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6649FC-214D-654B-A788-DF818A50C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7247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0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2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416726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C0AC5-B6B4-6D43-B27C-5D0D976A3E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5700" y="719138"/>
            <a:ext cx="2646363" cy="1762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7523" y="719138"/>
            <a:ext cx="2646363" cy="37052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C8D6D5A-F27D-024A-B76F-887E838FD1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2662238"/>
            <a:ext cx="2646363" cy="17621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DE843885-CD32-B241-AE9A-464EF6204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AE73FE98-36A3-D546-BE4C-4671BFD863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63D3ADB-69BF-E54A-AAF4-F73E35ED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4724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3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 3 - Dark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29;p50">
            <a:extLst>
              <a:ext uri="{FF2B5EF4-FFF2-40B4-BE49-F238E27FC236}">
                <a16:creationId xmlns:a16="http://schemas.microsoft.com/office/drawing/2014/main" id="{6DC5895D-6E76-C242-B8E8-2BB380BA3A21}"/>
              </a:ext>
            </a:extLst>
          </p:cNvPr>
          <p:cNvSpPr/>
          <p:nvPr userDrawn="1"/>
        </p:nvSpPr>
        <p:spPr>
          <a:xfrm>
            <a:off x="0" y="0"/>
            <a:ext cx="338028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E898FEA-97E8-3A45-A15C-60E5283D8E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0282" y="18499"/>
            <a:ext cx="5763718" cy="512467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Google Shape;9091;p38">
            <a:extLst>
              <a:ext uri="{FF2B5EF4-FFF2-40B4-BE49-F238E27FC236}">
                <a16:creationId xmlns:a16="http://schemas.microsoft.com/office/drawing/2014/main" id="{5FFBD7CD-5147-E744-9D9E-D27EAEED6627}"/>
              </a:ext>
            </a:extLst>
          </p:cNvPr>
          <p:cNvSpPr/>
          <p:nvPr userDrawn="1"/>
        </p:nvSpPr>
        <p:spPr>
          <a:xfrm>
            <a:off x="0" y="2106118"/>
            <a:ext cx="272700" cy="9443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C0F6FD04-8537-9842-98D0-EC3F8B3BD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410" y="1258663"/>
            <a:ext cx="2478175" cy="56428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835E8CC-0710-8444-880A-A81FBFD73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411" y="1822945"/>
            <a:ext cx="2478176" cy="2265000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A6ECC4E-BE7B-CB4E-A2BC-EC7209333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9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mily of Solutio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1585B-2CF7-024E-8224-D7583A898EF2}"/>
              </a:ext>
            </a:extLst>
          </p:cNvPr>
          <p:cNvSpPr txBox="1"/>
          <p:nvPr userDrawn="1"/>
        </p:nvSpPr>
        <p:spPr>
          <a:xfrm>
            <a:off x="4072865" y="1023017"/>
            <a:ext cx="195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of Solutions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AF355-3B09-684B-9307-DDC25D3B3F80}"/>
              </a:ext>
            </a:extLst>
          </p:cNvPr>
          <p:cNvSpPr/>
          <p:nvPr userDrawn="1"/>
        </p:nvSpPr>
        <p:spPr>
          <a:xfrm>
            <a:off x="3787514" y="4665144"/>
            <a:ext cx="1376597" cy="4714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24D0A4-D82D-E449-911B-FD58DB5590D4}"/>
              </a:ext>
            </a:extLst>
          </p:cNvPr>
          <p:cNvSpPr/>
          <p:nvPr userDrawn="1"/>
        </p:nvSpPr>
        <p:spPr>
          <a:xfrm>
            <a:off x="0" y="2688324"/>
            <a:ext cx="9144000" cy="1276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9091;p38">
            <a:extLst>
              <a:ext uri="{FF2B5EF4-FFF2-40B4-BE49-F238E27FC236}">
                <a16:creationId xmlns:a16="http://schemas.microsoft.com/office/drawing/2014/main" id="{8F8B0297-D1EA-F746-825E-D9AD46DAF011}"/>
              </a:ext>
            </a:extLst>
          </p:cNvPr>
          <p:cNvSpPr/>
          <p:nvPr userDrawn="1"/>
        </p:nvSpPr>
        <p:spPr>
          <a:xfrm rot="5400000">
            <a:off x="418286" y="3410261"/>
            <a:ext cx="272700" cy="1109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DF71DD-A96E-2544-AC9B-9341B82BB8AE}"/>
              </a:ext>
            </a:extLst>
          </p:cNvPr>
          <p:cNvCxnSpPr/>
          <p:nvPr userDrawn="1"/>
        </p:nvCxnSpPr>
        <p:spPr>
          <a:xfrm>
            <a:off x="1174385" y="1207683"/>
            <a:ext cx="829621" cy="0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F1BCA4-80EA-564A-A691-9A51E15FF174}"/>
              </a:ext>
            </a:extLst>
          </p:cNvPr>
          <p:cNvCxnSpPr>
            <a:cxnSpLocks/>
          </p:cNvCxnSpPr>
          <p:nvPr userDrawn="1"/>
        </p:nvCxnSpPr>
        <p:spPr>
          <a:xfrm>
            <a:off x="1174385" y="1207683"/>
            <a:ext cx="0" cy="1370624"/>
          </a:xfrm>
          <a:prstGeom prst="straightConnector1">
            <a:avLst/>
          </a:prstGeom>
          <a:ln w="3175">
            <a:solidFill>
              <a:schemeClr val="tx2"/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009B61E-A989-874E-BCFB-AA03587A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8507" y="893147"/>
            <a:ext cx="1710809" cy="62907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DCEFFD-81BA-F048-9544-73D6A2CB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7A15A-1F6F-F14F-A80C-2915BD833E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46" y="3059148"/>
            <a:ext cx="9093708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A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713"/>
            <a:ext cx="2186641" cy="79675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EBC6371-D948-DE4B-98EC-BCE7D1EC4F3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333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9354" y="1774662"/>
            <a:ext cx="1550354" cy="79480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45618E22-57E4-2A4F-9CC2-0AF1759740B7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000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G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1112"/>
            <a:ext cx="1960398" cy="798352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C5884412-3B26-FC45-9B6D-02CAE4CCAB7A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54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TA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2673"/>
            <a:ext cx="1234534" cy="79679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8BA1FEC8-8CA9-984F-98D6-2036F3A4A0F1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02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S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8" y="1777803"/>
            <a:ext cx="2101800" cy="79278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154D8C84-CEB6-F744-9564-0204BD6A7076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431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CR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009;p30">
            <a:extLst>
              <a:ext uri="{FF2B5EF4-FFF2-40B4-BE49-F238E27FC236}">
                <a16:creationId xmlns:a16="http://schemas.microsoft.com/office/drawing/2014/main" id="{4417EAB3-774E-3C4B-8381-104500A047A2}"/>
              </a:ext>
            </a:extLst>
          </p:cNvPr>
          <p:cNvSpPr/>
          <p:nvPr userDrawn="1"/>
        </p:nvSpPr>
        <p:spPr>
          <a:xfrm>
            <a:off x="7433100" y="224"/>
            <a:ext cx="1710900" cy="5143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6CC568-6D05-E743-8F96-57D58A7E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7007" y="1998482"/>
            <a:ext cx="3117631" cy="57315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F5967F-F276-D040-9B98-D9E6373A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360" y="2669485"/>
            <a:ext cx="4616450" cy="673322"/>
          </a:xfrm>
        </p:spPr>
        <p:txBody>
          <a:bodyPr/>
          <a:lstStyle>
            <a:lvl1pPr>
              <a:buNone/>
              <a:defRPr sz="24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78C26FC-C8A2-7941-8669-5AB65ECEC7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360" y="3043621"/>
            <a:ext cx="4616450" cy="1289050"/>
          </a:xfrm>
        </p:spPr>
        <p:txBody>
          <a:bodyPr/>
          <a:lstStyle>
            <a:lvl1pPr>
              <a:buNone/>
              <a:defRPr sz="1800" b="0" i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Google Shape;9010;p30">
            <a:extLst>
              <a:ext uri="{FF2B5EF4-FFF2-40B4-BE49-F238E27FC236}">
                <a16:creationId xmlns:a16="http://schemas.microsoft.com/office/drawing/2014/main" id="{954664FF-CAD5-FF4B-BCD6-1FFBA3ABEBA4}"/>
              </a:ext>
            </a:extLst>
          </p:cNvPr>
          <p:cNvSpPr/>
          <p:nvPr userDrawn="1"/>
        </p:nvSpPr>
        <p:spPr>
          <a:xfrm>
            <a:off x="7265550" y="287850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18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D487CA-B76C-7048-B316-2AC7CAC0E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6475" y="1079943"/>
            <a:ext cx="5819098" cy="56428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Google Shape;9018;p31">
            <a:extLst>
              <a:ext uri="{FF2B5EF4-FFF2-40B4-BE49-F238E27FC236}">
                <a16:creationId xmlns:a16="http://schemas.microsoft.com/office/drawing/2014/main" id="{C1A190D2-182B-E547-8E9A-7A3512EE337A}"/>
              </a:ext>
            </a:extLst>
          </p:cNvPr>
          <p:cNvSpPr/>
          <p:nvPr userDrawn="1"/>
        </p:nvSpPr>
        <p:spPr>
          <a:xfrm>
            <a:off x="7433100" y="0"/>
            <a:ext cx="1710900" cy="5151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019;p31">
            <a:extLst>
              <a:ext uri="{FF2B5EF4-FFF2-40B4-BE49-F238E27FC236}">
                <a16:creationId xmlns:a16="http://schemas.microsoft.com/office/drawing/2014/main" id="{B983D2DE-7063-5F47-AE6D-6B5CAB21672A}"/>
              </a:ext>
            </a:extLst>
          </p:cNvPr>
          <p:cNvSpPr/>
          <p:nvPr userDrawn="1"/>
        </p:nvSpPr>
        <p:spPr>
          <a:xfrm>
            <a:off x="7265549" y="1439250"/>
            <a:ext cx="335100" cy="226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E9CFB4-1EA8-C540-ABE7-0AF0F5F4A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475" y="1644225"/>
            <a:ext cx="5819099" cy="2265000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7472" indent="-173736">
              <a:lnSpc>
                <a:spcPct val="150000"/>
              </a:lnSpc>
              <a:spcBef>
                <a:spcPts val="0"/>
              </a:spcBef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07F0B-8AD4-8541-9AE6-5C08C00C30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513" y="246888"/>
            <a:ext cx="908074" cy="33222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74468-8C3C-1144-A6CC-E8474754E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8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pPr algn="ctr"/>
            <a:fld id="{0371F868-C29A-DB44-9E83-8ECE8C5D78D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62" r:id="rId9"/>
    <p:sldLayoutId id="2147483663" r:id="rId10"/>
    <p:sldLayoutId id="2147483676" r:id="rId11"/>
    <p:sldLayoutId id="2147483664" r:id="rId12"/>
    <p:sldLayoutId id="2147483687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5" r:id="rId21"/>
    <p:sldLayoutId id="2147483674" r:id="rId22"/>
    <p:sldLayoutId id="2147483678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74400-D5DE-CB49-B992-0E02E3968C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8360" y="2669485"/>
            <a:ext cx="5733874" cy="1663186"/>
          </a:xfrm>
        </p:spPr>
        <p:txBody>
          <a:bodyPr>
            <a:normAutofit/>
          </a:bodyPr>
          <a:lstStyle/>
          <a:p>
            <a:r>
              <a:rPr lang="en-US" dirty="0"/>
              <a:t>2023 ICC Chapter Leadership Academy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5D934-7327-8B4E-A1DC-117689AB6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359" y="3043621"/>
            <a:ext cx="5071723" cy="1289050"/>
          </a:xfrm>
        </p:spPr>
        <p:txBody>
          <a:bodyPr/>
          <a:lstStyle/>
          <a:p>
            <a:r>
              <a:rPr lang="en-US" dirty="0"/>
              <a:t>Building Coalitions: The Secret to Chapter Success</a:t>
            </a:r>
          </a:p>
        </p:txBody>
      </p:sp>
    </p:spTree>
    <p:extLst>
      <p:ext uri="{BB962C8B-B14F-4D97-AF65-F5344CB8AC3E}">
        <p14:creationId xmlns:p14="http://schemas.microsoft.com/office/powerpoint/2010/main" val="200259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D716-3983-F690-8151-6D19A16B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Legislative, Regulatory, Code Development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A8E91-20AA-3A1A-4FF2-7B742D10B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5"/>
            <a:ext cx="5819099" cy="2564360"/>
          </a:xfrm>
        </p:spPr>
        <p:txBody>
          <a:bodyPr/>
          <a:lstStyle/>
          <a:p>
            <a:r>
              <a:rPr lang="en-US" dirty="0"/>
              <a:t>Submitting letters/memos with logos of coalition members</a:t>
            </a:r>
          </a:p>
          <a:p>
            <a:r>
              <a:rPr lang="en-US" dirty="0"/>
              <a:t>Social Media/Radio/TV highlighting list of organizations in support or opposed to various topic</a:t>
            </a:r>
          </a:p>
          <a:p>
            <a:r>
              <a:rPr lang="en-US" dirty="0"/>
              <a:t>If lobbying or advocating using name tags with the logos of coalition members so you are clearly identified </a:t>
            </a:r>
          </a:p>
          <a:p>
            <a:r>
              <a:rPr lang="en-US" dirty="0"/>
              <a:t>Be consistent with the layout of the logos so it becomes a “brand”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AC278-5D00-B29A-AE1F-EF3C3BB14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4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AB58B1-98E2-2608-424D-EC85023B66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Have you created or participated in a Coalition?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EDF795-F860-8486-5C87-0760DEFEE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2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D600B-8995-A8F2-B652-CA22328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98513"/>
            <a:ext cx="2986391" cy="1662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ICC &amp; NFPA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chemeClr val="tx1"/>
                </a:solidFill>
              </a:rPr>
              <a:t>Founders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538384" y="2504456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9B5C3-4DC3-BEF2-9AD4-002085264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35" y="1097219"/>
            <a:ext cx="8154129" cy="1080421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0B777-EA6E-448B-4733-146629750C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8126" y="2998514"/>
            <a:ext cx="4787224" cy="166238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Approximately 100 member organizations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Non-profits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Chapters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Government – federal, state, local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Educational Institutions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Corporations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Manufacturers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Individuals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BBCD4-1523-EEF7-5077-9D9DA1DB3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371F868-C29A-DB44-9E83-8ECE8C5D78DD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1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79FBDE-DE36-883C-A2A6-1ABDCDCDA8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CCSC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8FA57-807F-4CC0-F473-6B925418F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6038" y="1333500"/>
            <a:ext cx="5800725" cy="3168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“Even business rivals can build trust quickly and find a shared purpose because of their similarities and prior relationships”</a:t>
            </a:r>
          </a:p>
          <a:p>
            <a:r>
              <a:rPr lang="en-US" sz="1050" dirty="0"/>
              <a:t>	Harvard Business Review</a:t>
            </a:r>
          </a:p>
          <a:p>
            <a:endParaRPr lang="en-US" sz="1050" dirty="0"/>
          </a:p>
          <a:p>
            <a:r>
              <a:rPr lang="en-US" dirty="0"/>
              <a:t>Successful Coalitions utilize the strengths &amp; unique qualities of their Members to achieve common goals </a:t>
            </a:r>
          </a:p>
          <a:p>
            <a:endParaRPr lang="en-US" dirty="0"/>
          </a:p>
          <a:p>
            <a:r>
              <a:rPr lang="en-US" dirty="0"/>
              <a:t>Members might not agree with everything, but can agree on the goal at hand and work together to achieve that goal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E1CBE-8604-6DDD-BEF0-F5D469BB9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6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dog and a cat&#10;&#10;Description automatically generated with medium confidence">
            <a:extLst>
              <a:ext uri="{FF2B5EF4-FFF2-40B4-BE49-F238E27FC236}">
                <a16:creationId xmlns:a16="http://schemas.microsoft.com/office/drawing/2014/main" id="{5DB8BF16-C0AB-D6DD-9700-72A90DEF4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31" b="2094"/>
          <a:stretch/>
        </p:blipFill>
        <p:spPr>
          <a:xfrm>
            <a:off x="1252105" y="10"/>
            <a:ext cx="7891895" cy="51434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31390" y="581886"/>
            <a:ext cx="2240924" cy="2240925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56" y="4237264"/>
            <a:ext cx="409575" cy="4095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7D81E-3B48-2A4E-DC9F-96BE7A9F5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65975" y="4767262"/>
            <a:ext cx="1049374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371F868-C29A-DB44-9E83-8ECE8C5D78DD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6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D66FB-5FFF-EA16-EE79-0E9D8582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Coalitions for a Common Goal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569AD-80CC-9D0C-7049-804BBB554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5481" y="443508"/>
            <a:ext cx="5179868" cy="41892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+mn-lt"/>
                <a:cs typeface="+mn-cs"/>
              </a:rPr>
              <a:t>The Covid-19 Healthcare Coalition (C19HCC), which began in March 2020, is a case in point. A small group of dedicated leaders from 18 diverse organizations, including Amazon Web Services, Epic, Mayo Clinic, and Microsoft, came together quickly to mount a private-sector pandemic response contributing to national and state government efforts. They in turn brought in contacts of their own to create a coalition of more than 1,000 organizations in 16 working groups.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+mn-lt"/>
                <a:cs typeface="+mn-cs"/>
              </a:rPr>
              <a:t>Harvard Business Review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08D92-0948-25B0-F8DA-C27FFA5FA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56173" y="4767262"/>
            <a:ext cx="13591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371F868-C29A-DB44-9E83-8ECE8C5D78DD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49439-FB73-48B2-6359-D6B9A7F7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21" y="860368"/>
            <a:ext cx="4528852" cy="3534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Getting everyone possible involved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36573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9620" y="293914"/>
            <a:ext cx="3021762" cy="45128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CDAD0-E033-B944-6D9A-6D4B2CB10A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2942" y="1265614"/>
            <a:ext cx="2475117" cy="272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Sometimes our strongest opponent becomes our great supporter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727FC-310B-C0BB-F362-1673DBADC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69180"/>
            <a:ext cx="1378873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371F868-C29A-DB44-9E83-8ECE8C5D78DD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5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5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rtoon of a polar bear and a penguin&#10;&#10;Description automatically generated with low confidence">
            <a:extLst>
              <a:ext uri="{FF2B5EF4-FFF2-40B4-BE49-F238E27FC236}">
                <a16:creationId xmlns:a16="http://schemas.microsoft.com/office/drawing/2014/main" id="{BFE8A66D-F242-47DA-4E03-53F7948B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862" y="482600"/>
            <a:ext cx="3990275" cy="41782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63202-1D83-294E-986B-D46B22BC8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371F868-C29A-DB44-9E83-8ECE8C5D78DD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08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F6FF-0BB2-C951-BA57-36EEB4A6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Participation/Effective 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59C0A-BDE2-F0F3-E4BF-2E1B6E72D7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Monthly, Quarterly, Annual</a:t>
            </a:r>
          </a:p>
          <a:p>
            <a:r>
              <a:rPr lang="en-US" dirty="0"/>
              <a:t>Reception/Conference</a:t>
            </a:r>
          </a:p>
          <a:p>
            <a:r>
              <a:rPr lang="en-US" dirty="0"/>
              <a:t>Email Updates/Follow up</a:t>
            </a:r>
          </a:p>
          <a:p>
            <a:r>
              <a:rPr lang="en-US" dirty="0"/>
              <a:t>Accurate Website </a:t>
            </a:r>
          </a:p>
          <a:p>
            <a:pPr marL="173736" lvl="1" indent="0">
              <a:buNone/>
            </a:pPr>
            <a:endParaRPr lang="en-US" dirty="0"/>
          </a:p>
          <a:p>
            <a:pPr marL="17373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36B48-FDA3-292D-7E28-893C9A2D0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3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30175E-FE9D-3B65-E255-5A7F7B9C19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Other ideas to keep active participation in the Coalition?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49921-2005-D63D-120B-CFC340121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9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6549-6CB9-72DA-F289-4093ECE9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Goals: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D12CD-1B5F-23C5-6C34-59FB09E48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Increase Membership</a:t>
            </a:r>
          </a:p>
          <a:p>
            <a:r>
              <a:rPr lang="en-US" dirty="0"/>
              <a:t>Generate Revenue </a:t>
            </a:r>
          </a:p>
          <a:p>
            <a:r>
              <a:rPr lang="en-US" dirty="0"/>
              <a:t>Provide a service: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Networking opportunities</a:t>
            </a:r>
          </a:p>
          <a:p>
            <a:pPr lvl="1"/>
            <a:r>
              <a:rPr lang="en-US" dirty="0"/>
              <a:t>Providing information on issues of common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8183E-486C-958F-68A7-4644F7B23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4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89011-D177-8B42-96F8-ED9923E52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9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917D2C-8F9D-A54A-B40A-E2581906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246888"/>
            <a:ext cx="4688333" cy="133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>
                <a:solidFill>
                  <a:schemeClr val="tx1"/>
                </a:solidFill>
              </a:rPr>
              <a:t>Increasing Membership</a:t>
            </a:r>
          </a:p>
        </p:txBody>
      </p:sp>
      <p:pic>
        <p:nvPicPr>
          <p:cNvPr id="6" name="Picture 5" descr="A picture containing text, poster, cartoon, clipart&#10;&#10;Description automatically generated">
            <a:extLst>
              <a:ext uri="{FF2B5EF4-FFF2-40B4-BE49-F238E27FC236}">
                <a16:creationId xmlns:a16="http://schemas.microsoft.com/office/drawing/2014/main" id="{D666918F-6307-E16B-662F-0F6EF6C29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" r="-2" b="-2"/>
          <a:stretch/>
        </p:blipFill>
        <p:spPr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1781210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36538 w 3182692"/>
              <a:gd name="connsiteY1" fmla="*/ 0 h 13716"/>
              <a:gd name="connsiteX2" fmla="*/ 1273077 w 3182692"/>
              <a:gd name="connsiteY2" fmla="*/ 0 h 13716"/>
              <a:gd name="connsiteX3" fmla="*/ 1909615 w 3182692"/>
              <a:gd name="connsiteY3" fmla="*/ 0 h 13716"/>
              <a:gd name="connsiteX4" fmla="*/ 2482500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609807 w 3182692"/>
              <a:gd name="connsiteY7" fmla="*/ 13716 h 13716"/>
              <a:gd name="connsiteX8" fmla="*/ 2068750 w 3182692"/>
              <a:gd name="connsiteY8" fmla="*/ 13716 h 13716"/>
              <a:gd name="connsiteX9" fmla="*/ 1432211 w 3182692"/>
              <a:gd name="connsiteY9" fmla="*/ 13716 h 13716"/>
              <a:gd name="connsiteX10" fmla="*/ 859327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  <a:gd name="connsiteX0" fmla="*/ 0 w 3182692"/>
              <a:gd name="connsiteY0" fmla="*/ 0 h 13716"/>
              <a:gd name="connsiteX1" fmla="*/ 572885 w 3182692"/>
              <a:gd name="connsiteY1" fmla="*/ 0 h 13716"/>
              <a:gd name="connsiteX2" fmla="*/ 1113942 w 3182692"/>
              <a:gd name="connsiteY2" fmla="*/ 0 h 13716"/>
              <a:gd name="connsiteX3" fmla="*/ 1686827 w 3182692"/>
              <a:gd name="connsiteY3" fmla="*/ 0 h 13716"/>
              <a:gd name="connsiteX4" fmla="*/ 2323365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546154 w 3182692"/>
              <a:gd name="connsiteY7" fmla="*/ 13716 h 13716"/>
              <a:gd name="connsiteX8" fmla="*/ 1845961 w 3182692"/>
              <a:gd name="connsiteY8" fmla="*/ 13716 h 13716"/>
              <a:gd name="connsiteX9" fmla="*/ 1304904 w 3182692"/>
              <a:gd name="connsiteY9" fmla="*/ 13716 h 13716"/>
              <a:gd name="connsiteX10" fmla="*/ 604711 w 3182692"/>
              <a:gd name="connsiteY10" fmla="*/ 13716 h 13716"/>
              <a:gd name="connsiteX11" fmla="*/ 0 w 3182692"/>
              <a:gd name="connsiteY11" fmla="*/ 13716 h 13716"/>
              <a:gd name="connsiteX12" fmla="*/ 0 w 3182692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70" y="4238"/>
                  <a:pt x="3183054" y="9645"/>
                  <a:pt x="3182692" y="13716"/>
                </a:cubicBezTo>
                <a:cubicBezTo>
                  <a:pt x="2944477" y="11253"/>
                  <a:pt x="2868931" y="7798"/>
                  <a:pt x="2609807" y="13716"/>
                </a:cubicBezTo>
                <a:cubicBezTo>
                  <a:pt x="2341556" y="1621"/>
                  <a:pt x="2324113" y="18134"/>
                  <a:pt x="2068750" y="13716"/>
                </a:cubicBezTo>
                <a:cubicBezTo>
                  <a:pt x="1817163" y="3280"/>
                  <a:pt x="1716254" y="21407"/>
                  <a:pt x="1432211" y="13716"/>
                </a:cubicBezTo>
                <a:cubicBezTo>
                  <a:pt x="1164747" y="-32709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1911" y="5403"/>
                  <a:pt x="3181851" y="9705"/>
                  <a:pt x="3182692" y="13716"/>
                </a:cubicBezTo>
                <a:cubicBezTo>
                  <a:pt x="3012563" y="-42392"/>
                  <a:pt x="2765409" y="31046"/>
                  <a:pt x="2546154" y="13716"/>
                </a:cubicBezTo>
                <a:cubicBezTo>
                  <a:pt x="2333381" y="9342"/>
                  <a:pt x="2154438" y="5266"/>
                  <a:pt x="1845961" y="13716"/>
                </a:cubicBezTo>
                <a:cubicBezTo>
                  <a:pt x="1531509" y="29240"/>
                  <a:pt x="1456631" y="-11178"/>
                  <a:pt x="1304904" y="13716"/>
                </a:cubicBezTo>
                <a:cubicBezTo>
                  <a:pt x="1168344" y="31779"/>
                  <a:pt x="928499" y="10475"/>
                  <a:pt x="604711" y="13716"/>
                </a:cubicBezTo>
                <a:cubicBezTo>
                  <a:pt x="285438" y="33435"/>
                  <a:pt x="116029" y="-2677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2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2796" y="3768"/>
                  <a:pt x="3182802" y="10153"/>
                  <a:pt x="3182692" y="13716"/>
                </a:cubicBezTo>
                <a:cubicBezTo>
                  <a:pt x="2959845" y="21002"/>
                  <a:pt x="2868929" y="20408"/>
                  <a:pt x="2609807" y="13716"/>
                </a:cubicBezTo>
                <a:cubicBezTo>
                  <a:pt x="2341405" y="1420"/>
                  <a:pt x="2328488" y="15864"/>
                  <a:pt x="2068750" y="13716"/>
                </a:cubicBezTo>
                <a:cubicBezTo>
                  <a:pt x="1816113" y="-2177"/>
                  <a:pt x="1699345" y="32283"/>
                  <a:pt x="1432211" y="13716"/>
                </a:cubicBezTo>
                <a:cubicBezTo>
                  <a:pt x="1148381" y="-32756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3716"/>
                      <a:gd name="connsiteX1" fmla="*/ 636538 w 3182692"/>
                      <a:gd name="connsiteY1" fmla="*/ 0 h 13716"/>
                      <a:gd name="connsiteX2" fmla="*/ 1273077 w 3182692"/>
                      <a:gd name="connsiteY2" fmla="*/ 0 h 13716"/>
                      <a:gd name="connsiteX3" fmla="*/ 1909615 w 3182692"/>
                      <a:gd name="connsiteY3" fmla="*/ 0 h 13716"/>
                      <a:gd name="connsiteX4" fmla="*/ 2482500 w 3182692"/>
                      <a:gd name="connsiteY4" fmla="*/ 0 h 13716"/>
                      <a:gd name="connsiteX5" fmla="*/ 3182692 w 3182692"/>
                      <a:gd name="connsiteY5" fmla="*/ 0 h 13716"/>
                      <a:gd name="connsiteX6" fmla="*/ 3182692 w 3182692"/>
                      <a:gd name="connsiteY6" fmla="*/ 13716 h 13716"/>
                      <a:gd name="connsiteX7" fmla="*/ 2609807 w 3182692"/>
                      <a:gd name="connsiteY7" fmla="*/ 13716 h 13716"/>
                      <a:gd name="connsiteX8" fmla="*/ 2068750 w 3182692"/>
                      <a:gd name="connsiteY8" fmla="*/ 13716 h 13716"/>
                      <a:gd name="connsiteX9" fmla="*/ 1432211 w 3182692"/>
                      <a:gd name="connsiteY9" fmla="*/ 13716 h 13716"/>
                      <a:gd name="connsiteX10" fmla="*/ 859327 w 3182692"/>
                      <a:gd name="connsiteY10" fmla="*/ 13716 h 13716"/>
                      <a:gd name="connsiteX11" fmla="*/ 0 w 3182692"/>
                      <a:gd name="connsiteY11" fmla="*/ 13716 h 13716"/>
                      <a:gd name="connsiteX12" fmla="*/ 0 w 3182692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2906" y="4075"/>
                          <a:pt x="3183008" y="9784"/>
                          <a:pt x="3182692" y="13716"/>
                        </a:cubicBezTo>
                        <a:cubicBezTo>
                          <a:pt x="2947402" y="17868"/>
                          <a:pt x="2876226" y="22619"/>
                          <a:pt x="2609807" y="13716"/>
                        </a:cubicBezTo>
                        <a:cubicBezTo>
                          <a:pt x="2343389" y="4813"/>
                          <a:pt x="2326689" y="21007"/>
                          <a:pt x="2068750" y="13716"/>
                        </a:cubicBezTo>
                        <a:cubicBezTo>
                          <a:pt x="1810811" y="6425"/>
                          <a:pt x="1713836" y="43647"/>
                          <a:pt x="1432211" y="13716"/>
                        </a:cubicBezTo>
                        <a:cubicBezTo>
                          <a:pt x="1150586" y="-16215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2" h="13716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2126" y="5320"/>
                          <a:pt x="3182368" y="9001"/>
                          <a:pt x="3182692" y="13716"/>
                        </a:cubicBezTo>
                        <a:cubicBezTo>
                          <a:pt x="3026065" y="-15421"/>
                          <a:pt x="2775006" y="18495"/>
                          <a:pt x="2546154" y="13716"/>
                        </a:cubicBezTo>
                        <a:cubicBezTo>
                          <a:pt x="2317302" y="8937"/>
                          <a:pt x="2168173" y="-13085"/>
                          <a:pt x="1845961" y="13716"/>
                        </a:cubicBezTo>
                        <a:cubicBezTo>
                          <a:pt x="1523749" y="40517"/>
                          <a:pt x="1450078" y="-5416"/>
                          <a:pt x="1304904" y="13716"/>
                        </a:cubicBezTo>
                        <a:cubicBezTo>
                          <a:pt x="1159730" y="32848"/>
                          <a:pt x="942635" y="-14593"/>
                          <a:pt x="604711" y="13716"/>
                        </a:cubicBezTo>
                        <a:cubicBezTo>
                          <a:pt x="266787" y="42025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2DBBA-655B-3F41-90F3-305B1C31FF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3321" y="2029968"/>
            <a:ext cx="4688333" cy="261289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>
                <a:solidFill>
                  <a:schemeClr val="tx1"/>
                </a:solidFill>
                <a:latin typeface="+mn-lt"/>
                <a:cs typeface="+mn-cs"/>
              </a:rPr>
              <a:t>“I refuse to join any club that would have me as a member” – Groucho Marx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</a:pPr>
            <a:endParaRPr lang="en-US" sz="17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</a:pPr>
            <a:endParaRPr lang="en-US" sz="17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9F18B-2BA5-DA48-8F48-148678EFB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39733" y="4767262"/>
            <a:ext cx="97561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0371F868-C29A-DB44-9E83-8ECE8C5D78DD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169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8E60BE-B4C9-9A6F-1B39-727241AB7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has been successful for your chapter?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35D38C-117E-6F46-1AC9-97FA2BE2D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1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11696"/>
            <a:ext cx="4920107" cy="49201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049F9-A44E-2D45-AEF6-245567EC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273" y="1035565"/>
            <a:ext cx="4171453" cy="1885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Coalition Building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1560C-2F79-F94F-B554-073CE4CC8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6273" y="3057601"/>
            <a:ext cx="4171453" cy="11509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“You win by working hard, making tough decisions and building strong coalitions” – John Engler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15939-9F1F-2043-A595-30490DA56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50583" y="4767262"/>
            <a:ext cx="66476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371F868-C29A-DB44-9E83-8ECE8C5D78DD}" type="slidenum">
              <a:rPr lang="en-US" sz="12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4627"/>
            <a:ext cx="5112196" cy="511219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0746" y="3983229"/>
            <a:ext cx="529461" cy="5150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7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E7A1A2-4FB8-79C5-4F54-022976A677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846" y="2411912"/>
            <a:ext cx="1450072" cy="9877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NY Chapters that formed a strong coalition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2EC24-8DF0-E593-A6EC-D01177CFD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  <a:p>
            <a:endParaRPr lang="en-US" dirty="0"/>
          </a:p>
          <a:p>
            <a:r>
              <a:rPr lang="en-US" dirty="0"/>
              <a:t>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6CDAA-770D-3FB3-8913-F3F2E251F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A866F-8E9E-14B5-7E13-2A71DF24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61" y="1477108"/>
            <a:ext cx="5108069" cy="18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1B00-7227-12AC-D527-1BACA7854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of the NYS Code Coalition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7117A-9431-0148-0D1E-F7505C7CA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1760" y="1644224"/>
            <a:ext cx="5819099" cy="2998113"/>
          </a:xfrm>
        </p:spPr>
        <p:txBody>
          <a:bodyPr>
            <a:normAutofit/>
          </a:bodyPr>
          <a:lstStyle/>
          <a:p>
            <a:r>
              <a:rPr lang="en-US" dirty="0"/>
              <a:t>New York State Building Officials Conference (NYSBOC)</a:t>
            </a:r>
          </a:p>
          <a:p>
            <a:pPr lvl="1"/>
            <a:r>
              <a:rPr lang="en-US" dirty="0"/>
              <a:t>2000 members</a:t>
            </a:r>
          </a:p>
          <a:p>
            <a:r>
              <a:rPr lang="en-US" dirty="0"/>
              <a:t>New York State Association of Fire Chiefs (NYSAFC)</a:t>
            </a:r>
          </a:p>
          <a:p>
            <a:r>
              <a:rPr lang="en-US" dirty="0"/>
              <a:t>Firefighters Association of New York (FASNY)</a:t>
            </a:r>
          </a:p>
          <a:p>
            <a:pPr lvl="1"/>
            <a:r>
              <a:rPr lang="en-US" dirty="0"/>
              <a:t>50,000 members</a:t>
            </a:r>
          </a:p>
          <a:p>
            <a:r>
              <a:rPr lang="en-US" dirty="0"/>
              <a:t>New York State Fire Marshals &amp; Inspectors Association</a:t>
            </a:r>
          </a:p>
          <a:p>
            <a:r>
              <a:rPr lang="en-US" dirty="0"/>
              <a:t>Association of Fire Districts of the State of New York </a:t>
            </a:r>
          </a:p>
          <a:p>
            <a:pPr lvl="1"/>
            <a:r>
              <a:rPr lang="en-US" dirty="0"/>
              <a:t>57 counties outside of NYC</a:t>
            </a:r>
          </a:p>
          <a:p>
            <a:pPr marL="17373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1852C-2CF4-3B5D-D632-46ECC5070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0371F868-C29A-DB44-9E83-8ECE8C5D78DD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5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4" name="Rectangle 223">
            <a:extLst>
              <a:ext uri="{FF2B5EF4-FFF2-40B4-BE49-F238E27FC236}">
                <a16:creationId xmlns:a16="http://schemas.microsoft.com/office/drawing/2014/main" id="{E3AF5D38-FFEB-42F9-A0FC-37D8A54F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AE084-DC2D-E141-A658-8DD3E391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231314"/>
            <a:ext cx="4605336" cy="992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dirty="0">
                <a:solidFill>
                  <a:schemeClr val="bg1"/>
                </a:solidFill>
              </a:rPr>
              <a:t>Building Officials Association of Florida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18E8AF0-57F3-4E67-AB90-C8DAC713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3436144" cy="5143500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D060FA9-04BB-4F42-A882-444817956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2499CE50-F6DF-42D1-A1DF-2E014ABF39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EF919B7-6C5A-40BB-9604-805D6785E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CD2C7F27-09E2-43E0-B571-E95E511F1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1A7830C9-FC12-40AB-BF67-9B212AB8F3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E5A4A589-E9CA-41F2-A18C-FFC863E70C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E6DFDE1C-EF51-49D2-BA0A-86FBD87F10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1F4C4AFE-70BD-4430-9072-3280C18D67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C5CE4030-5E8F-4B4E-AA83-2CCC3E78891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0757DC5-5894-4F54-9EB2-2575295701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CB9F83A-1D17-C304-1316-4F09ED96F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" r="723" b="-2"/>
          <a:stretch/>
        </p:blipFill>
        <p:spPr>
          <a:xfrm>
            <a:off x="825770" y="769500"/>
            <a:ext cx="1603628" cy="1156500"/>
          </a:xfrm>
          <a:custGeom>
            <a:avLst/>
            <a:gdLst/>
            <a:ahLst/>
            <a:cxnLst/>
            <a:rect l="l" t="t" r="r" b="b"/>
            <a:pathLst>
              <a:path w="2663825" h="1542000">
                <a:moveTo>
                  <a:pt x="0" y="0"/>
                </a:moveTo>
                <a:lnTo>
                  <a:pt x="2663825" y="0"/>
                </a:lnTo>
                <a:lnTo>
                  <a:pt x="2663825" y="1542000"/>
                </a:lnTo>
                <a:lnTo>
                  <a:pt x="0" y="154200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9C9C7-E734-9280-0536-5A8D30E1A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350199"/>
            <a:ext cx="1976437" cy="5309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7B5EF-4314-486F-FB51-F02D371AE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193775"/>
            <a:ext cx="1997869" cy="755950"/>
          </a:xfrm>
          <a:custGeom>
            <a:avLst/>
            <a:gdLst/>
            <a:ahLst/>
            <a:cxnLst/>
            <a:rect l="l" t="t" r="r" b="b"/>
            <a:pathLst>
              <a:path w="2663825" h="1542000">
                <a:moveTo>
                  <a:pt x="0" y="0"/>
                </a:moveTo>
                <a:lnTo>
                  <a:pt x="2663825" y="0"/>
                </a:lnTo>
                <a:lnTo>
                  <a:pt x="2663825" y="1542000"/>
                </a:lnTo>
                <a:lnTo>
                  <a:pt x="0" y="15420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A3545-2751-101A-DD88-3A1470EBD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593466"/>
            <a:ext cx="1997869" cy="404568"/>
          </a:xfrm>
          <a:custGeom>
            <a:avLst/>
            <a:gdLst/>
            <a:ahLst/>
            <a:cxnLst/>
            <a:rect l="l" t="t" r="r" b="b"/>
            <a:pathLst>
              <a:path w="2663825" h="1542000">
                <a:moveTo>
                  <a:pt x="0" y="0"/>
                </a:moveTo>
                <a:lnTo>
                  <a:pt x="2663825" y="0"/>
                </a:lnTo>
                <a:lnTo>
                  <a:pt x="2663825" y="1542000"/>
                </a:lnTo>
                <a:lnTo>
                  <a:pt x="0" y="1542000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2F214-B2B0-FA4A-D537-83B2F21E7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4300" y="2359800"/>
            <a:ext cx="4605337" cy="184072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  <a:t>Local chapters representing the entire state as well as the FL chapter of the International Association of Electrical Inspectors and the Florida Association of Plumbing-Gas-Mechanical Inspectors Association.</a:t>
            </a:r>
          </a:p>
          <a:p>
            <a:pPr indent="-228600" defTabSz="914400">
              <a:lnSpc>
                <a:spcPct val="90000"/>
              </a:lnSpc>
            </a:pPr>
            <a:endParaRPr lang="en-US" sz="1800" dirty="0">
              <a:solidFill>
                <a:schemeClr val="bg1">
                  <a:alpha val="80000"/>
                </a:schemeClr>
              </a:solidFill>
              <a:latin typeface="+mn-lt"/>
              <a:cs typeface="+mn-cs"/>
            </a:endParaRPr>
          </a:p>
          <a:p>
            <a:pPr indent="-228600" defTabSz="914400">
              <a:lnSpc>
                <a:spcPct val="90000"/>
              </a:lnSpc>
            </a:pPr>
            <a:r>
              <a:rPr lang="en-US" sz="1800" dirty="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  <a:t>All code professionals with </a:t>
            </a:r>
            <a:r>
              <a:rPr lang="en-US" sz="1800">
                <a:solidFill>
                  <a:schemeClr val="bg1">
                    <a:alpha val="80000"/>
                  </a:schemeClr>
                </a:solidFill>
                <a:latin typeface="+mn-lt"/>
                <a:cs typeface="+mn-cs"/>
              </a:rPr>
              <a:t>different disciplines</a:t>
            </a:r>
            <a:endParaRPr lang="en-US" sz="1800" dirty="0">
              <a:solidFill>
                <a:schemeClr val="bg1">
                  <a:alpha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72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06B7AB-7B2E-79DE-ABA8-61CF85E82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96" r="5" b="17537"/>
          <a:stretch/>
        </p:blipFill>
        <p:spPr>
          <a:xfrm>
            <a:off x="332664" y="860694"/>
            <a:ext cx="1947159" cy="1029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9E376C-CD78-F943-AAF2-9D32BB1A32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94" r="-1" b="7474"/>
          <a:stretch/>
        </p:blipFill>
        <p:spPr>
          <a:xfrm>
            <a:off x="2500841" y="534893"/>
            <a:ext cx="1960032" cy="1681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4072E3-E99D-B537-EE47-F9E60E8215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3"/>
          <a:stretch/>
        </p:blipFill>
        <p:spPr>
          <a:xfrm>
            <a:off x="4679990" y="404477"/>
            <a:ext cx="1941886" cy="1941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498CB3-F364-C1A8-812D-D7AF819E1C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4" b="8267"/>
          <a:stretch/>
        </p:blipFill>
        <p:spPr>
          <a:xfrm>
            <a:off x="6862276" y="410582"/>
            <a:ext cx="1929676" cy="1929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04B2D-F281-BF99-9742-F1B5C440F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64" y="3071755"/>
            <a:ext cx="4119135" cy="119454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9432" y="2606040"/>
            <a:ext cx="4534568" cy="2537460"/>
          </a:xfrm>
          <a:prstGeom prst="rect">
            <a:avLst/>
          </a:prstGeom>
          <a:solidFill>
            <a:srgbClr val="4C3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ED43C-8415-2C8B-048B-F570CAA8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39" y="2849454"/>
            <a:ext cx="3895311" cy="477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Examples of Coalitions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38BDC-A225-E05C-1B35-3A00F3E04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9736" y="3382938"/>
            <a:ext cx="4024957" cy="13190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>
              <a:lnSpc>
                <a:spcPct val="90000"/>
              </a:lnSpc>
              <a:spcAft>
                <a:spcPts val="600"/>
              </a:spcAft>
            </a:pPr>
            <a:endParaRPr lang="en-US" sz="13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  <a:latin typeface="+mn-lt"/>
                <a:cs typeface="+mn-cs"/>
              </a:rPr>
              <a:t>	Monroe County, NY</a:t>
            </a: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</a:pPr>
            <a:endParaRPr lang="en-US" sz="1300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  <a:latin typeface="+mn-lt"/>
                <a:cs typeface="+mn-cs"/>
              </a:rPr>
              <a:t>	</a:t>
            </a:r>
            <a:r>
              <a:rPr lang="en-US" sz="1300">
                <a:solidFill>
                  <a:srgbClr val="FFFFFF"/>
                </a:solidFill>
                <a:latin typeface="+mn-lt"/>
                <a:cs typeface="+mn-cs"/>
              </a:rPr>
              <a:t>Nassau County, NY</a:t>
            </a:r>
            <a:endParaRPr lang="en-US" sz="13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A5A24-7735-FB9A-F560-2C3F55BEC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5591" y="4734718"/>
            <a:ext cx="459759" cy="27384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371F868-C29A-DB44-9E83-8ECE8C5D78DD}" type="slidenum">
              <a:rPr lang="en-US" sz="70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67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Custom new">
      <a:dk1>
        <a:srgbClr val="0B5940"/>
      </a:dk1>
      <a:lt1>
        <a:srgbClr val="FFFFFF"/>
      </a:lt1>
      <a:dk2>
        <a:srgbClr val="242C41"/>
      </a:dk2>
      <a:lt2>
        <a:srgbClr val="FFFFFF"/>
      </a:lt2>
      <a:accent1>
        <a:srgbClr val="0A8EF3"/>
      </a:accent1>
      <a:accent2>
        <a:srgbClr val="04A9A5"/>
      </a:accent2>
      <a:accent3>
        <a:srgbClr val="FFA201"/>
      </a:accent3>
      <a:accent4>
        <a:srgbClr val="D0D5CB"/>
      </a:accent4>
      <a:accent5>
        <a:srgbClr val="333333"/>
      </a:accent5>
      <a:accent6>
        <a:srgbClr val="EBF1F3"/>
      </a:accent6>
      <a:hlink>
        <a:srgbClr val="0A8EF3"/>
      </a:hlink>
      <a:folHlink>
        <a:srgbClr val="0A8EF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280dd3a-6da6-4bfb-88f9-e12ecc249002">Y7XZYZ7WP323-305703983-303843</_dlc_DocId>
    <_dlc_DocIdUrl xmlns="2280dd3a-6da6-4bfb-88f9-e12ecc249002">
      <Url>https://2023701800.sharepoint.com/sites/ICC-Marketing-01/_layouts/15/DocIdRedir.aspx?ID=Y7XZYZ7WP323-305703983-303843</Url>
      <Description>Y7XZYZ7WP323-305703983-303843</Description>
    </_dlc_DocIdUrl>
    <lcf76f155ced4ddcb4097134ff3c332f xmlns="9269ceac-5c65-4307-8ae2-4607a049bc12">
      <Terms xmlns="http://schemas.microsoft.com/office/infopath/2007/PartnerControls"/>
    </lcf76f155ced4ddcb4097134ff3c332f>
    <TaxCatchAll xmlns="2280dd3a-6da6-4bfb-88f9-e12ecc24900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F6A2A83D0EA42AA4E06B0C085511E" ma:contentTypeVersion="695" ma:contentTypeDescription="Create a new document." ma:contentTypeScope="" ma:versionID="89ffa459a2d45be38ba5ca14092a459c">
  <xsd:schema xmlns:xsd="http://www.w3.org/2001/XMLSchema" xmlns:xs="http://www.w3.org/2001/XMLSchema" xmlns:p="http://schemas.microsoft.com/office/2006/metadata/properties" xmlns:ns2="2280dd3a-6da6-4bfb-88f9-e12ecc249002" xmlns:ns3="9269ceac-5c65-4307-8ae2-4607a049bc12" targetNamespace="http://schemas.microsoft.com/office/2006/metadata/properties" ma:root="true" ma:fieldsID="b97dbee751606c7ff52945597ae94cf0" ns2:_="" ns3:_="">
    <xsd:import namespace="2280dd3a-6da6-4bfb-88f9-e12ecc249002"/>
    <xsd:import namespace="9269ceac-5c65-4307-8ae2-4607a049bc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0dd3a-6da6-4bfb-88f9-e12ecc24900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b06385a-ca9e-4ba4-978c-b2bb7c2981a6}" ma:internalName="TaxCatchAll" ma:showField="CatchAllData" ma:web="2280dd3a-6da6-4bfb-88f9-e12ecc24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9ceac-5c65-4307-8ae2-4607a049b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43e812-33f0-406c-a19f-c717c821db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57990F-24D1-42D6-BA0B-B0166C432FD4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2280dd3a-6da6-4bfb-88f9-e12ecc249002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9269ceac-5c65-4307-8ae2-4607a049bc12"/>
  </ds:schemaRefs>
</ds:datastoreItem>
</file>

<file path=customXml/itemProps2.xml><?xml version="1.0" encoding="utf-8"?>
<ds:datastoreItem xmlns:ds="http://schemas.openxmlformats.org/officeDocument/2006/customXml" ds:itemID="{4AD2B431-2A40-4F7C-BAE2-B524C7BCCD65}"/>
</file>

<file path=customXml/itemProps3.xml><?xml version="1.0" encoding="utf-8"?>
<ds:datastoreItem xmlns:ds="http://schemas.openxmlformats.org/officeDocument/2006/customXml" ds:itemID="{641B48EB-FA43-45A5-AC01-C3F7BE9116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3177EE1-F992-468F-BFD4-ED7337D1E8A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10185</TotalTime>
  <Words>527</Words>
  <Application>Microsoft Office PowerPoint</Application>
  <PresentationFormat>On-screen Show (16:9)</PresentationFormat>
  <Paragraphs>91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Roboto Light</vt:lpstr>
      <vt:lpstr>System Font Regular</vt:lpstr>
      <vt:lpstr>Office Theme</vt:lpstr>
      <vt:lpstr>PowerPoint Presentation</vt:lpstr>
      <vt:lpstr>Chapter Goals:</vt:lpstr>
      <vt:lpstr>Increasing Membership</vt:lpstr>
      <vt:lpstr>PowerPoint Presentation</vt:lpstr>
      <vt:lpstr>Coalition Building</vt:lpstr>
      <vt:lpstr>PowerPoint Presentation</vt:lpstr>
      <vt:lpstr>Members of the NYS Code Coalition</vt:lpstr>
      <vt:lpstr>Building Officials Association of Florida</vt:lpstr>
      <vt:lpstr>Other Examples of Coalitions</vt:lpstr>
      <vt:lpstr>Legislative, Regulatory, Code Development Issues</vt:lpstr>
      <vt:lpstr>PowerPoint Presentation</vt:lpstr>
      <vt:lpstr>ICC &amp; NFPA Founders</vt:lpstr>
      <vt:lpstr>PowerPoint Presentation</vt:lpstr>
      <vt:lpstr>PowerPoint Presentation</vt:lpstr>
      <vt:lpstr>Building Coalitions for a Common Goal</vt:lpstr>
      <vt:lpstr>Getting everyone possible involved</vt:lpstr>
      <vt:lpstr>PowerPoint Presentation</vt:lpstr>
      <vt:lpstr>Active Participation/Effective Communication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Gieson</dc:creator>
  <cp:lastModifiedBy>Dorothy Mazzarella</cp:lastModifiedBy>
  <cp:revision>37</cp:revision>
  <cp:lastPrinted>2020-09-21T04:38:21Z</cp:lastPrinted>
  <dcterms:created xsi:type="dcterms:W3CDTF">2020-09-21T04:38:14Z</dcterms:created>
  <dcterms:modified xsi:type="dcterms:W3CDTF">2023-04-29T02:25:27Z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0x010100E3CF6A2A83D0EA42AA4E06B0C085511E</vt:lpwstr>
  </property>
  <property fmtid="{D5CDD505-2E9C-101B-9397-08002B2CF9AE}" pid="3" name="_dlc_DocIdItemGuid">
    <vt:lpwstr>a94036e8-dc7e-4970-84b1-ea0c891abac1</vt:lpwstr>
  </property>
  <property fmtid="{D5CDD505-2E9C-101B-9397-08002B2CF9AE}" pid="4" name="MediaServiceImageTags">
    <vt:lpwstr/>
  </property>
</Properties>
</file>