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notesMasterIdLst>
    <p:notesMasterId r:id="rId30"/>
  </p:notesMasterIdLst>
  <p:sldIdLst>
    <p:sldId id="271" r:id="rId6"/>
    <p:sldId id="272" r:id="rId7"/>
    <p:sldId id="276" r:id="rId8"/>
    <p:sldId id="274" r:id="rId9"/>
    <p:sldId id="277" r:id="rId10"/>
    <p:sldId id="278" r:id="rId11"/>
    <p:sldId id="279" r:id="rId12"/>
    <p:sldId id="281" r:id="rId13"/>
    <p:sldId id="282" r:id="rId14"/>
    <p:sldId id="283" r:id="rId15"/>
    <p:sldId id="284" r:id="rId16"/>
    <p:sldId id="285" r:id="rId17"/>
    <p:sldId id="286" r:id="rId18"/>
    <p:sldId id="287" r:id="rId19"/>
    <p:sldId id="288" r:id="rId20"/>
    <p:sldId id="289" r:id="rId21"/>
    <p:sldId id="290" r:id="rId22"/>
    <p:sldId id="292" r:id="rId23"/>
    <p:sldId id="294" r:id="rId24"/>
    <p:sldId id="295" r:id="rId25"/>
    <p:sldId id="296" r:id="rId26"/>
    <p:sldId id="291" r:id="rId27"/>
    <p:sldId id="273" r:id="rId28"/>
    <p:sldId id="275" r:id="rId29"/>
  </p:sldIdLst>
  <p:sldSz cx="24387175"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913D"/>
    <a:srgbClr val="FE5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14"/>
    <p:restoredTop sz="94674"/>
  </p:normalViewPr>
  <p:slideViewPr>
    <p:cSldViewPr snapToGrid="0" snapToObjects="1">
      <p:cViewPr>
        <p:scale>
          <a:sx n="46" d="100"/>
          <a:sy n="46" d="100"/>
        </p:scale>
        <p:origin x="-132" y="-90"/>
      </p:cViewPr>
      <p:guideLst>
        <p:guide orient="horz" pos="4320"/>
        <p:guide pos="7681"/>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mel Gieson" userId="6603d328-06d3-44ec-ae61-561f441b8c11" providerId="ADAL" clId="{340789D5-70B1-4246-9868-B74B284C2A24}"/>
    <pc:docChg chg="modSld">
      <pc:chgData name="Carmel Gieson" userId="6603d328-06d3-44ec-ae61-561f441b8c11" providerId="ADAL" clId="{340789D5-70B1-4246-9868-B74B284C2A24}" dt="2020-08-06T22:49:33.452" v="0" actId="20577"/>
      <pc:docMkLst>
        <pc:docMk/>
      </pc:docMkLst>
      <pc:sldChg chg="modSp mod">
        <pc:chgData name="Carmel Gieson" userId="6603d328-06d3-44ec-ae61-561f441b8c11" providerId="ADAL" clId="{340789D5-70B1-4246-9868-B74B284C2A24}" dt="2020-08-06T22:49:33.452" v="0" actId="20577"/>
        <pc:sldMkLst>
          <pc:docMk/>
          <pc:sldMk cId="361080646" sldId="271"/>
        </pc:sldMkLst>
        <pc:spChg chg="mod">
          <ac:chgData name="Carmel Gieson" userId="6603d328-06d3-44ec-ae61-561f441b8c11" providerId="ADAL" clId="{340789D5-70B1-4246-9868-B74B284C2A24}" dt="2020-08-06T22:49:33.452" v="0" actId="20577"/>
          <ac:spMkLst>
            <pc:docMk/>
            <pc:sldMk cId="361080646" sldId="271"/>
            <ac:spMk id="6" creationId="{87AA3FDA-EC78-0E45-A40C-B0DC0C5CB17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BA63C6-05AC-784F-BAEE-45CD7446A2A8}" type="datetimeFigureOut">
              <a:rPr lang="en-US" smtClean="0"/>
              <a:t>8/21/2020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498FE-3035-1A4E-8CD3-C7F75B1119F9}" type="slidenum">
              <a:rPr lang="en-US" smtClean="0"/>
              <a:t>‹#›</a:t>
            </a:fld>
            <a:endParaRPr lang="en-US"/>
          </a:p>
        </p:txBody>
      </p:sp>
    </p:spTree>
    <p:extLst>
      <p:ext uri="{BB962C8B-B14F-4D97-AF65-F5344CB8AC3E}">
        <p14:creationId xmlns:p14="http://schemas.microsoft.com/office/powerpoint/2010/main" val="277631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1456A817-2C63-9F48-A32D-BD76A692F6C4}"/>
              </a:ext>
            </a:extLst>
          </p:cNvPr>
          <p:cNvSpPr/>
          <p:nvPr userDrawn="1"/>
        </p:nvSpPr>
        <p:spPr>
          <a:xfrm>
            <a:off x="695739" y="0"/>
            <a:ext cx="3538332" cy="137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 xmlns:a16="http://schemas.microsoft.com/office/drawing/2014/main" id="{6D32D94F-292A-004C-AE57-95885854DF11}"/>
              </a:ext>
            </a:extLst>
          </p:cNvPr>
          <p:cNvPicPr>
            <a:picLocks noChangeAspect="1"/>
          </p:cNvPicPr>
          <p:nvPr userDrawn="1"/>
        </p:nvPicPr>
        <p:blipFill>
          <a:blip r:embed="rId2"/>
          <a:srcRect/>
          <a:stretch/>
        </p:blipFill>
        <p:spPr>
          <a:xfrm>
            <a:off x="4996467" y="2232026"/>
            <a:ext cx="6527800" cy="2400300"/>
          </a:xfrm>
          <a:prstGeom prst="rect">
            <a:avLst/>
          </a:prstGeom>
        </p:spPr>
      </p:pic>
      <p:sp>
        <p:nvSpPr>
          <p:cNvPr id="9" name="Rectangle 8">
            <a:extLst>
              <a:ext uri="{FF2B5EF4-FFF2-40B4-BE49-F238E27FC236}">
                <a16:creationId xmlns="" xmlns:a16="http://schemas.microsoft.com/office/drawing/2014/main" id="{DFA7732A-ECF9-4D44-BD29-CF7436DADDC0}"/>
              </a:ext>
            </a:extLst>
          </p:cNvPr>
          <p:cNvSpPr/>
          <p:nvPr userDrawn="1"/>
        </p:nvSpPr>
        <p:spPr>
          <a:xfrm>
            <a:off x="3957501" y="11205473"/>
            <a:ext cx="553140" cy="25444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 xmlns:a16="http://schemas.microsoft.com/office/drawing/2014/main" id="{94BAA794-D723-3845-80DD-8533FD7427FB}"/>
              </a:ext>
            </a:extLst>
          </p:cNvPr>
          <p:cNvSpPr>
            <a:spLocks noGrp="1"/>
          </p:cNvSpPr>
          <p:nvPr>
            <p:ph type="ctrTitle"/>
          </p:nvPr>
        </p:nvSpPr>
        <p:spPr>
          <a:xfrm>
            <a:off x="4990168" y="6455602"/>
            <a:ext cx="18290381" cy="3216555"/>
          </a:xfrm>
        </p:spPr>
        <p:txBody>
          <a:bodyPr lIns="0" anchor="t" anchorCtr="0">
            <a:noAutofit/>
          </a:bodyPr>
          <a:lstStyle>
            <a:lvl1pPr algn="l">
              <a:defRPr sz="13000">
                <a:solidFill>
                  <a:schemeClr val="tx1"/>
                </a:solidFill>
              </a:defRPr>
            </a:lvl1pPr>
          </a:lstStyle>
          <a:p>
            <a:r>
              <a:rPr lang="en-US" dirty="0"/>
              <a:t>Click to edit Master title style</a:t>
            </a:r>
          </a:p>
        </p:txBody>
      </p:sp>
      <p:sp>
        <p:nvSpPr>
          <p:cNvPr id="13" name="Subtitle 2">
            <a:extLst>
              <a:ext uri="{FF2B5EF4-FFF2-40B4-BE49-F238E27FC236}">
                <a16:creationId xmlns="" xmlns:a16="http://schemas.microsoft.com/office/drawing/2014/main" id="{823F45A2-BB81-1745-9672-5B703F30B191}"/>
              </a:ext>
            </a:extLst>
          </p:cNvPr>
          <p:cNvSpPr>
            <a:spLocks noGrp="1"/>
          </p:cNvSpPr>
          <p:nvPr>
            <p:ph type="subTitle" idx="1"/>
          </p:nvPr>
        </p:nvSpPr>
        <p:spPr>
          <a:xfrm>
            <a:off x="4983869" y="10275887"/>
            <a:ext cx="18290381" cy="2416174"/>
          </a:xfrm>
        </p:spPr>
        <p:txBody>
          <a:bodyPr lIns="0">
            <a:normAutofit/>
          </a:bodyPr>
          <a:lstStyle>
            <a:lvl1pPr marL="0" indent="0" algn="l">
              <a:buNone/>
              <a:defRPr sz="4400">
                <a:solidFill>
                  <a:schemeClr val="tx1"/>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dirty="0"/>
              <a:t>Click to edit Master subtitle style</a:t>
            </a:r>
          </a:p>
        </p:txBody>
      </p:sp>
    </p:spTree>
    <p:extLst>
      <p:ext uri="{BB962C8B-B14F-4D97-AF65-F5344CB8AC3E}">
        <p14:creationId xmlns:p14="http://schemas.microsoft.com/office/powerpoint/2010/main" val="344579273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91E87D0A-951C-CD4B-8CBF-3FCF6A5632ED}"/>
              </a:ext>
            </a:extLst>
          </p:cNvPr>
          <p:cNvSpPr/>
          <p:nvPr userDrawn="1"/>
        </p:nvSpPr>
        <p:spPr>
          <a:xfrm>
            <a:off x="695739" y="0"/>
            <a:ext cx="3538332" cy="137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 xmlns:a16="http://schemas.microsoft.com/office/drawing/2014/main" id="{BE178230-C2ED-9F45-AB61-7973BC0B625B}"/>
              </a:ext>
            </a:extLst>
          </p:cNvPr>
          <p:cNvPicPr>
            <a:picLocks noChangeAspect="1"/>
          </p:cNvPicPr>
          <p:nvPr userDrawn="1"/>
        </p:nvPicPr>
        <p:blipFill>
          <a:blip r:embed="rId2"/>
          <a:stretch>
            <a:fillRect/>
          </a:stretch>
        </p:blipFill>
        <p:spPr>
          <a:xfrm>
            <a:off x="1045365" y="1533843"/>
            <a:ext cx="2839079" cy="1043942"/>
          </a:xfrm>
          <a:prstGeom prst="rect">
            <a:avLst/>
          </a:prstGeom>
        </p:spPr>
      </p:pic>
      <p:sp>
        <p:nvSpPr>
          <p:cNvPr id="8" name="Rectangle 7">
            <a:extLst>
              <a:ext uri="{FF2B5EF4-FFF2-40B4-BE49-F238E27FC236}">
                <a16:creationId xmlns="" xmlns:a16="http://schemas.microsoft.com/office/drawing/2014/main" id="{566A46E3-3C18-F940-A223-B8208D718F21}"/>
              </a:ext>
            </a:extLst>
          </p:cNvPr>
          <p:cNvSpPr/>
          <p:nvPr userDrawn="1"/>
        </p:nvSpPr>
        <p:spPr>
          <a:xfrm>
            <a:off x="3957501" y="11171583"/>
            <a:ext cx="553140" cy="25444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 xmlns:a16="http://schemas.microsoft.com/office/drawing/2014/main" id="{09E65B1B-0CF7-5C40-A965-E53561FF22A7}"/>
              </a:ext>
            </a:extLst>
          </p:cNvPr>
          <p:cNvSpPr>
            <a:spLocks noGrp="1"/>
          </p:cNvSpPr>
          <p:nvPr>
            <p:ph type="title"/>
          </p:nvPr>
        </p:nvSpPr>
        <p:spPr>
          <a:xfrm>
            <a:off x="5156200" y="730251"/>
            <a:ext cx="15573375" cy="2651126"/>
          </a:xfrm>
        </p:spPr>
        <p:txBody>
          <a:bodyPr/>
          <a:lstStyle/>
          <a:p>
            <a:r>
              <a:rPr lang="en-US" dirty="0"/>
              <a:t>Click to edit Master title style</a:t>
            </a:r>
          </a:p>
        </p:txBody>
      </p:sp>
      <p:sp>
        <p:nvSpPr>
          <p:cNvPr id="15" name="Content Placeholder 2">
            <a:extLst>
              <a:ext uri="{FF2B5EF4-FFF2-40B4-BE49-F238E27FC236}">
                <a16:creationId xmlns="" xmlns:a16="http://schemas.microsoft.com/office/drawing/2014/main" id="{FE9BD040-C3CC-9B44-9D50-41CFA0A77AEA}"/>
              </a:ext>
            </a:extLst>
          </p:cNvPr>
          <p:cNvSpPr>
            <a:spLocks noGrp="1"/>
          </p:cNvSpPr>
          <p:nvPr>
            <p:ph idx="1"/>
          </p:nvPr>
        </p:nvSpPr>
        <p:spPr>
          <a:xfrm>
            <a:off x="5156200" y="3438940"/>
            <a:ext cx="18087975" cy="8702676"/>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4111943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69E79650-5622-9548-BFAE-D253D80F1704}"/>
              </a:ext>
            </a:extLst>
          </p:cNvPr>
          <p:cNvSpPr/>
          <p:nvPr userDrawn="1"/>
        </p:nvSpPr>
        <p:spPr>
          <a:xfrm>
            <a:off x="695739" y="0"/>
            <a:ext cx="3538332" cy="137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 xmlns:a16="http://schemas.microsoft.com/office/drawing/2014/main" id="{114D13DB-8DDE-294F-9F15-76476A299D63}"/>
              </a:ext>
            </a:extLst>
          </p:cNvPr>
          <p:cNvSpPr>
            <a:spLocks noGrp="1" noChangeAspect="1"/>
          </p:cNvSpPr>
          <p:nvPr>
            <p:ph type="pic" sz="quarter" idx="10"/>
          </p:nvPr>
        </p:nvSpPr>
        <p:spPr>
          <a:xfrm>
            <a:off x="1827075" y="1778692"/>
            <a:ext cx="21945600" cy="10972800"/>
          </a:xfrm>
        </p:spPr>
        <p:txBody>
          <a:bodyPr/>
          <a:lstStyle/>
          <a:p>
            <a:endParaRPr lang="en-US"/>
          </a:p>
        </p:txBody>
      </p:sp>
    </p:spTree>
    <p:extLst>
      <p:ext uri="{BB962C8B-B14F-4D97-AF65-F5344CB8AC3E}">
        <p14:creationId xmlns:p14="http://schemas.microsoft.com/office/powerpoint/2010/main" val="145548219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9C014621-4265-BC45-B5B5-D3BE82924BBB}"/>
              </a:ext>
            </a:extLst>
          </p:cNvPr>
          <p:cNvSpPr/>
          <p:nvPr userDrawn="1"/>
        </p:nvSpPr>
        <p:spPr>
          <a:xfrm>
            <a:off x="695738" y="0"/>
            <a:ext cx="6644861" cy="137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 xmlns:a16="http://schemas.microsoft.com/office/drawing/2014/main" id="{B59E4676-072B-564B-92B2-26AC27ED4956}"/>
              </a:ext>
            </a:extLst>
          </p:cNvPr>
          <p:cNvSpPr>
            <a:spLocks noGrp="1"/>
          </p:cNvSpPr>
          <p:nvPr>
            <p:ph idx="1"/>
          </p:nvPr>
        </p:nvSpPr>
        <p:spPr>
          <a:xfrm>
            <a:off x="1625600" y="1840672"/>
            <a:ext cx="4206240" cy="10732328"/>
          </a:xfrm>
        </p:spPr>
        <p:txBody>
          <a:bodyPr>
            <a:normAutofit/>
          </a:bodyPr>
          <a:lstStyle>
            <a:lvl1pPr marL="0" indent="0">
              <a:buNone/>
              <a:defRPr sz="4200">
                <a:solidFill>
                  <a:schemeClr val="bg1"/>
                </a:solidFill>
              </a:defRPr>
            </a:lvl1pPr>
            <a:lvl2pPr marL="914400" indent="0">
              <a:buNone/>
              <a:defRPr>
                <a:solidFill>
                  <a:schemeClr val="bg1"/>
                </a:solidFill>
              </a:defRPr>
            </a:lvl2pPr>
            <a:lvl3pPr marL="1828800" indent="0">
              <a:buNone/>
              <a:defRPr>
                <a:solidFill>
                  <a:schemeClr val="bg1"/>
                </a:solidFill>
              </a:defRPr>
            </a:lvl3pPr>
            <a:lvl4pPr marL="2743200" indent="0">
              <a:buNone/>
              <a:defRPr>
                <a:solidFill>
                  <a:schemeClr val="bg1"/>
                </a:solidFill>
              </a:defRPr>
            </a:lvl4pPr>
            <a:lvl5pPr marL="3657600" indent="0">
              <a:buNone/>
              <a:defRPr>
                <a:solidFill>
                  <a:schemeClr val="bg1"/>
                </a:solidFill>
              </a:defRPr>
            </a:lvl5pPr>
          </a:lstStyle>
          <a:p>
            <a:pPr lvl="0"/>
            <a:r>
              <a:rPr lang="en-US" dirty="0"/>
              <a:t>Click to edit Master text styles</a:t>
            </a:r>
          </a:p>
        </p:txBody>
      </p:sp>
      <p:sp>
        <p:nvSpPr>
          <p:cNvPr id="13" name="Picture Placeholder 12">
            <a:extLst>
              <a:ext uri="{FF2B5EF4-FFF2-40B4-BE49-F238E27FC236}">
                <a16:creationId xmlns="" xmlns:a16="http://schemas.microsoft.com/office/drawing/2014/main" id="{E9742645-C816-7D44-846F-8980912CE417}"/>
              </a:ext>
            </a:extLst>
          </p:cNvPr>
          <p:cNvSpPr>
            <a:spLocks noGrp="1" noChangeAspect="1"/>
          </p:cNvSpPr>
          <p:nvPr>
            <p:ph type="pic" sz="quarter" idx="10"/>
          </p:nvPr>
        </p:nvSpPr>
        <p:spPr>
          <a:xfrm>
            <a:off x="6375399" y="1842186"/>
            <a:ext cx="16386175" cy="10744200"/>
          </a:xfrm>
        </p:spPr>
        <p:txBody>
          <a:bodyPr/>
          <a:lstStyle/>
          <a:p>
            <a:endParaRPr lang="en-US"/>
          </a:p>
        </p:txBody>
      </p:sp>
    </p:spTree>
    <p:extLst>
      <p:ext uri="{BB962C8B-B14F-4D97-AF65-F5344CB8AC3E}">
        <p14:creationId xmlns:p14="http://schemas.microsoft.com/office/powerpoint/2010/main" val="12668999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41400" y="730251"/>
            <a:ext cx="19688175" cy="2651126"/>
          </a:xfrm>
        </p:spPr>
        <p:txBody>
          <a:bodyPr/>
          <a:lstStyle/>
          <a:p>
            <a:r>
              <a:rPr lang="en-US" dirty="0"/>
              <a:t>Click to edit Master title style</a:t>
            </a:r>
          </a:p>
        </p:txBody>
      </p:sp>
      <p:sp>
        <p:nvSpPr>
          <p:cNvPr id="3" name="Content Placeholder 2"/>
          <p:cNvSpPr>
            <a:spLocks noGrp="1"/>
          </p:cNvSpPr>
          <p:nvPr>
            <p:ph idx="1"/>
          </p:nvPr>
        </p:nvSpPr>
        <p:spPr>
          <a:xfrm>
            <a:off x="1041400" y="3438940"/>
            <a:ext cx="22202775" cy="8702676"/>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6635460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619" y="730251"/>
            <a:ext cx="21033938"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6619" y="3651250"/>
            <a:ext cx="21033938" cy="870267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676618" y="12712701"/>
            <a:ext cx="5487114"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5E4463C2-9139-364C-8BF9-9BFA27E6AEDC}" type="datetimeFigureOut">
              <a:rPr lang="en-US" smtClean="0"/>
              <a:t>8/21/2020</a:t>
            </a:fld>
            <a:endParaRPr lang="en-US"/>
          </a:p>
        </p:txBody>
      </p:sp>
      <p:sp>
        <p:nvSpPr>
          <p:cNvPr id="5" name="Footer Placeholder 4"/>
          <p:cNvSpPr>
            <a:spLocks noGrp="1"/>
          </p:cNvSpPr>
          <p:nvPr>
            <p:ph type="ftr" sz="quarter" idx="3"/>
          </p:nvPr>
        </p:nvSpPr>
        <p:spPr>
          <a:xfrm>
            <a:off x="8078252" y="12712701"/>
            <a:ext cx="8230672"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223443" y="12712701"/>
            <a:ext cx="5487114"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555F7BD0-27D1-7947-AFB1-4F6856146B73}" type="slidenum">
              <a:rPr lang="en-US" smtClean="0"/>
              <a:t>‹#›</a:t>
            </a:fld>
            <a:endParaRPr lang="en-US"/>
          </a:p>
        </p:txBody>
      </p:sp>
    </p:spTree>
    <p:extLst>
      <p:ext uri="{BB962C8B-B14F-4D97-AF65-F5344CB8AC3E}">
        <p14:creationId xmlns:p14="http://schemas.microsoft.com/office/powerpoint/2010/main" val="608878634"/>
      </p:ext>
    </p:extLst>
  </p:cSld>
  <p:clrMap bg1="lt1" tx1="dk1" bg2="lt2" tx2="dk2" accent1="accent1" accent2="accent2" accent3="accent3" accent4="accent4" accent5="accent5" accent6="accent6" hlink="hlink" folHlink="folHlink"/>
  <p:sldLayoutIdLst>
    <p:sldLayoutId id="2147483681" r:id="rId1"/>
    <p:sldLayoutId id="2147483662" r:id="rId2"/>
    <p:sldLayoutId id="2147483672" r:id="rId3"/>
    <p:sldLayoutId id="2147483674" r:id="rId4"/>
    <p:sldLayoutId id="2147483675" r:id="rId5"/>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0" indent="0" algn="l" defTabSz="1828800" rtl="0" eaLnBrk="1" latinLnBrk="0" hangingPunct="1">
        <a:lnSpc>
          <a:spcPct val="90000"/>
        </a:lnSpc>
        <a:spcBef>
          <a:spcPts val="2000"/>
        </a:spcBef>
        <a:buFont typeface="Arial" panose="020B0604020202020204" pitchFamily="34" charset="0"/>
        <a:buNone/>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EF3D0F37-12DA-1F4E-8455-D12E7CDC9CF0}"/>
              </a:ext>
            </a:extLst>
          </p:cNvPr>
          <p:cNvSpPr>
            <a:spLocks noGrp="1"/>
          </p:cNvSpPr>
          <p:nvPr>
            <p:ph type="ctrTitle"/>
          </p:nvPr>
        </p:nvSpPr>
        <p:spPr/>
        <p:txBody>
          <a:bodyPr/>
          <a:lstStyle/>
          <a:p>
            <a:r>
              <a:rPr lang="en-US" dirty="0" smtClean="0"/>
              <a:t>The Minimum Standard</a:t>
            </a:r>
            <a:endParaRPr lang="en-US" dirty="0"/>
          </a:p>
        </p:txBody>
      </p:sp>
      <p:sp>
        <p:nvSpPr>
          <p:cNvPr id="5" name="Subtitle 4">
            <a:extLst>
              <a:ext uri="{FF2B5EF4-FFF2-40B4-BE49-F238E27FC236}">
                <a16:creationId xmlns="" xmlns:a16="http://schemas.microsoft.com/office/drawing/2014/main" id="{5BFE36D7-FEF3-2440-A6C6-F69FCA62C6E1}"/>
              </a:ext>
            </a:extLst>
          </p:cNvPr>
          <p:cNvSpPr>
            <a:spLocks noGrp="1"/>
          </p:cNvSpPr>
          <p:nvPr>
            <p:ph type="subTitle" idx="1"/>
          </p:nvPr>
        </p:nvSpPr>
        <p:spPr/>
        <p:txBody>
          <a:bodyPr/>
          <a:lstStyle/>
          <a:p>
            <a:r>
              <a:rPr lang="en-US" dirty="0" smtClean="0"/>
              <a:t>Stairbuilders and Manufacturers Association, www.stairways.org</a:t>
            </a:r>
          </a:p>
          <a:p>
            <a:r>
              <a:rPr lang="en-US" dirty="0" smtClean="0"/>
              <a:t>David W. Cooper, Code Development Representative</a:t>
            </a:r>
          </a:p>
          <a:p>
            <a:r>
              <a:rPr lang="en-US" dirty="0" smtClean="0"/>
              <a:t>Coderep@stairways.org</a:t>
            </a:r>
            <a:endParaRPr lang="en-US" dirty="0"/>
          </a:p>
        </p:txBody>
      </p:sp>
      <p:sp>
        <p:nvSpPr>
          <p:cNvPr id="6" name="TextBox 5">
            <a:extLst>
              <a:ext uri="{FF2B5EF4-FFF2-40B4-BE49-F238E27FC236}">
                <a16:creationId xmlns="" xmlns:a16="http://schemas.microsoft.com/office/drawing/2014/main" id="{87AA3FDA-EC78-0E45-A40C-B0DC0C5CB17B}"/>
              </a:ext>
            </a:extLst>
          </p:cNvPr>
          <p:cNvSpPr txBox="1"/>
          <p:nvPr/>
        </p:nvSpPr>
        <p:spPr>
          <a:xfrm>
            <a:off x="4990168" y="5143986"/>
            <a:ext cx="11181902" cy="707886"/>
          </a:xfrm>
          <a:prstGeom prst="rect">
            <a:avLst/>
          </a:prstGeom>
          <a:noFill/>
        </p:spPr>
        <p:txBody>
          <a:bodyPr wrap="square" lIns="0" rtlCol="0">
            <a:spAutoFit/>
          </a:bodyPr>
          <a:lstStyle/>
          <a:p>
            <a:r>
              <a:rPr lang="en-US" sz="4000" dirty="0">
                <a:solidFill>
                  <a:schemeClr val="tx2"/>
                </a:solidFill>
                <a:latin typeface="+mj-lt"/>
              </a:rPr>
              <a:t>ICC APPEAL HEARINGS | August 26, 2020</a:t>
            </a:r>
          </a:p>
        </p:txBody>
      </p:sp>
    </p:spTree>
    <p:extLst>
      <p:ext uri="{BB962C8B-B14F-4D97-AF65-F5344CB8AC3E}">
        <p14:creationId xmlns:p14="http://schemas.microsoft.com/office/powerpoint/2010/main" val="361080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 xmlns:a16="http://schemas.microsoft.com/office/drawing/2014/main" id="{BB2C7EC1-9BB8-654A-A4F2-9DF1E4120223}"/>
              </a:ext>
            </a:extLst>
          </p:cNvPr>
          <p:cNvSpPr>
            <a:spLocks noGrp="1"/>
          </p:cNvSpPr>
          <p:nvPr>
            <p:ph idx="1"/>
          </p:nvPr>
        </p:nvSpPr>
        <p:spPr/>
        <p:txBody>
          <a:bodyPr/>
          <a:lstStyle/>
          <a:p>
            <a:r>
              <a:rPr lang="en-US" dirty="0" smtClean="0"/>
              <a:t>This is a plot of the mean ranking of the subjects’</a:t>
            </a:r>
          </a:p>
          <a:p>
            <a:r>
              <a:rPr lang="en-US" dirty="0" smtClean="0"/>
              <a:t>It is clear that the subjective ranking improves with an increase in tread depth.</a:t>
            </a:r>
          </a:p>
          <a:p>
            <a:r>
              <a:rPr lang="en-US" dirty="0" smtClean="0"/>
              <a:t>This is made apparent by the proponent but does not begin to explain the complete results of this study.</a:t>
            </a:r>
            <a:endParaRPr lang="en-US" dirty="0"/>
          </a:p>
        </p:txBody>
      </p:sp>
      <p:pic>
        <p:nvPicPr>
          <p:cNvPr id="7170" name="Picture 2"/>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5149" b="5149"/>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6284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 xmlns:a16="http://schemas.microsoft.com/office/drawing/2014/main" id="{BB2C7EC1-9BB8-654A-A4F2-9DF1E4120223}"/>
              </a:ext>
            </a:extLst>
          </p:cNvPr>
          <p:cNvSpPr>
            <a:spLocks noGrp="1"/>
          </p:cNvSpPr>
          <p:nvPr>
            <p:ph idx="1"/>
          </p:nvPr>
        </p:nvSpPr>
        <p:spPr/>
        <p:txBody>
          <a:bodyPr>
            <a:normAutofit/>
          </a:bodyPr>
          <a:lstStyle/>
          <a:p>
            <a:r>
              <a:rPr lang="en-US" dirty="0" smtClean="0"/>
              <a:t>The yellow line </a:t>
            </a:r>
            <a:r>
              <a:rPr lang="en-US" dirty="0"/>
              <a:t>is a plot of </a:t>
            </a:r>
            <a:r>
              <a:rPr lang="en-US" dirty="0" smtClean="0"/>
              <a:t>Q15 “I felt safe walking down the stair”</a:t>
            </a:r>
          </a:p>
          <a:p>
            <a:r>
              <a:rPr lang="en-US" dirty="0" smtClean="0"/>
              <a:t>The variance in the subjective ranking is only 100 out of 700</a:t>
            </a:r>
          </a:p>
          <a:p>
            <a:r>
              <a:rPr lang="en-US" dirty="0" smtClean="0"/>
              <a:t>Subjective results or responses to Q15 shows “NO difference </a:t>
            </a:r>
            <a:r>
              <a:rPr lang="en-US" dirty="0" smtClean="0"/>
              <a:t>in opinions from 275mm or 10</a:t>
            </a:r>
            <a:r>
              <a:rPr lang="en-US" baseline="30000" dirty="0" smtClean="0"/>
              <a:t>13</a:t>
            </a:r>
            <a:r>
              <a:rPr lang="en-US" dirty="0" smtClean="0"/>
              <a:t>/</a:t>
            </a:r>
            <a:r>
              <a:rPr lang="en-US" baseline="-25000" dirty="0" smtClean="0"/>
              <a:t>16</a:t>
            </a:r>
            <a:r>
              <a:rPr lang="en-US" dirty="0" smtClean="0"/>
              <a:t> inches tread depth.</a:t>
            </a:r>
          </a:p>
          <a:p>
            <a:endParaRPr lang="en-US" dirty="0"/>
          </a:p>
        </p:txBody>
      </p:sp>
      <p:pic>
        <p:nvPicPr>
          <p:cNvPr id="8194" name="Picture 2"/>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3390" b="3390"/>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9185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 xmlns:a16="http://schemas.microsoft.com/office/drawing/2014/main" id="{BB2C7EC1-9BB8-654A-A4F2-9DF1E4120223}"/>
              </a:ext>
            </a:extLst>
          </p:cNvPr>
          <p:cNvSpPr>
            <a:spLocks noGrp="1"/>
          </p:cNvSpPr>
          <p:nvPr>
            <p:ph idx="1"/>
          </p:nvPr>
        </p:nvSpPr>
        <p:spPr/>
        <p:txBody>
          <a:bodyPr>
            <a:normAutofit/>
          </a:bodyPr>
          <a:lstStyle/>
          <a:p>
            <a:r>
              <a:rPr lang="en-US" dirty="0" smtClean="0"/>
              <a:t>The red line </a:t>
            </a:r>
            <a:r>
              <a:rPr lang="en-US" dirty="0"/>
              <a:t>is a plot of </a:t>
            </a:r>
            <a:r>
              <a:rPr lang="en-US" dirty="0" smtClean="0"/>
              <a:t>hesitations actually observed.</a:t>
            </a:r>
          </a:p>
          <a:p>
            <a:r>
              <a:rPr lang="en-US" dirty="0" smtClean="0"/>
              <a:t>“NO difference </a:t>
            </a:r>
            <a:r>
              <a:rPr lang="en-US" dirty="0" smtClean="0"/>
              <a:t>in hesitations from 200mm or 7⅞ inches tread depth.</a:t>
            </a:r>
          </a:p>
          <a:p>
            <a:endParaRPr lang="en-US" dirty="0"/>
          </a:p>
        </p:txBody>
      </p:sp>
      <p:pic>
        <p:nvPicPr>
          <p:cNvPr id="9218" name="Picture 2"/>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5412" b="5412"/>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2345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 xmlns:a16="http://schemas.microsoft.com/office/drawing/2014/main" id="{BB2C7EC1-9BB8-654A-A4F2-9DF1E4120223}"/>
              </a:ext>
            </a:extLst>
          </p:cNvPr>
          <p:cNvSpPr>
            <a:spLocks noGrp="1"/>
          </p:cNvSpPr>
          <p:nvPr>
            <p:ph idx="1"/>
          </p:nvPr>
        </p:nvSpPr>
        <p:spPr/>
        <p:txBody>
          <a:bodyPr>
            <a:normAutofit/>
          </a:bodyPr>
          <a:lstStyle/>
          <a:p>
            <a:r>
              <a:rPr lang="en-US" dirty="0" smtClean="0"/>
              <a:t>The white line </a:t>
            </a:r>
            <a:r>
              <a:rPr lang="en-US" dirty="0"/>
              <a:t>is a plot of </a:t>
            </a:r>
            <a:r>
              <a:rPr lang="en-US" dirty="0" smtClean="0"/>
              <a:t>glances at feet actually observed.</a:t>
            </a:r>
          </a:p>
          <a:p>
            <a:r>
              <a:rPr lang="en-US" dirty="0" smtClean="0"/>
              <a:t>“NO difference </a:t>
            </a:r>
            <a:r>
              <a:rPr lang="en-US" dirty="0" smtClean="0"/>
              <a:t>from 325mm or 12¾ inches tread depth.</a:t>
            </a:r>
          </a:p>
          <a:p>
            <a:endParaRPr lang="en-US" dirty="0"/>
          </a:p>
        </p:txBody>
      </p:sp>
      <p:pic>
        <p:nvPicPr>
          <p:cNvPr id="10242" name="Picture 2"/>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1684" b="1684"/>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7041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 xmlns:a16="http://schemas.microsoft.com/office/drawing/2014/main" id="{BB2C7EC1-9BB8-654A-A4F2-9DF1E4120223}"/>
              </a:ext>
            </a:extLst>
          </p:cNvPr>
          <p:cNvSpPr>
            <a:spLocks noGrp="1"/>
          </p:cNvSpPr>
          <p:nvPr>
            <p:ph idx="1"/>
          </p:nvPr>
        </p:nvSpPr>
        <p:spPr/>
        <p:txBody>
          <a:bodyPr>
            <a:normAutofit/>
          </a:bodyPr>
          <a:lstStyle/>
          <a:p>
            <a:r>
              <a:rPr lang="en-US" dirty="0" smtClean="0"/>
              <a:t>The pink line </a:t>
            </a:r>
            <a:r>
              <a:rPr lang="en-US" dirty="0"/>
              <a:t>is a plot of </a:t>
            </a:r>
            <a:r>
              <a:rPr lang="en-US" dirty="0" smtClean="0"/>
              <a:t>handrail use actually observed.</a:t>
            </a:r>
          </a:p>
          <a:p>
            <a:r>
              <a:rPr lang="en-US" dirty="0" smtClean="0"/>
              <a:t>“NO difference </a:t>
            </a:r>
            <a:r>
              <a:rPr lang="en-US" dirty="0" smtClean="0"/>
              <a:t>from 275mm or </a:t>
            </a:r>
            <a:r>
              <a:rPr lang="en-US" dirty="0"/>
              <a:t>10</a:t>
            </a:r>
            <a:r>
              <a:rPr lang="en-US" baseline="30000" dirty="0"/>
              <a:t>13</a:t>
            </a:r>
            <a:r>
              <a:rPr lang="en-US" dirty="0"/>
              <a:t>/</a:t>
            </a:r>
            <a:r>
              <a:rPr lang="en-US" baseline="-25000" dirty="0"/>
              <a:t>16</a:t>
            </a:r>
            <a:r>
              <a:rPr lang="en-US" dirty="0" smtClean="0"/>
              <a:t> inches tread depth onwards.</a:t>
            </a:r>
          </a:p>
          <a:p>
            <a:endParaRPr lang="en-US" i="1" dirty="0" smtClean="0"/>
          </a:p>
          <a:p>
            <a:r>
              <a:rPr lang="en-US" i="1" dirty="0" smtClean="0"/>
              <a:t>Note that handrail use increases as tread depth decreases.  </a:t>
            </a:r>
            <a:r>
              <a:rPr lang="en-US" b="1" i="1" dirty="0" smtClean="0"/>
              <a:t>Good  to encourage!</a:t>
            </a:r>
            <a:endParaRPr lang="en-US" b="1" i="1" dirty="0"/>
          </a:p>
        </p:txBody>
      </p:sp>
      <p:pic>
        <p:nvPicPr>
          <p:cNvPr id="11266" name="Picture 2"/>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4005" b="4005"/>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4159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 xmlns:a16="http://schemas.microsoft.com/office/drawing/2014/main" id="{BB2C7EC1-9BB8-654A-A4F2-9DF1E4120223}"/>
              </a:ext>
            </a:extLst>
          </p:cNvPr>
          <p:cNvSpPr>
            <a:spLocks noGrp="1"/>
          </p:cNvSpPr>
          <p:nvPr>
            <p:ph idx="1"/>
          </p:nvPr>
        </p:nvSpPr>
        <p:spPr/>
        <p:txBody>
          <a:bodyPr>
            <a:normAutofit/>
          </a:bodyPr>
          <a:lstStyle/>
          <a:p>
            <a:r>
              <a:rPr lang="en-US" dirty="0" smtClean="0"/>
              <a:t>The yellow line in this slide is </a:t>
            </a:r>
            <a:r>
              <a:rPr lang="en-US" dirty="0"/>
              <a:t>a plot of </a:t>
            </a:r>
            <a:r>
              <a:rPr lang="en-US" dirty="0" smtClean="0"/>
              <a:t>missteps actually observed.</a:t>
            </a:r>
          </a:p>
          <a:p>
            <a:r>
              <a:rPr lang="en-US" dirty="0" smtClean="0"/>
              <a:t>“NO difference in </a:t>
            </a:r>
            <a:r>
              <a:rPr lang="en-US" dirty="0" smtClean="0"/>
              <a:t>from 250mm, 9</a:t>
            </a:r>
            <a:r>
              <a:rPr lang="en-US" baseline="30000" dirty="0" smtClean="0"/>
              <a:t>13</a:t>
            </a:r>
            <a:r>
              <a:rPr lang="en-US" dirty="0" smtClean="0"/>
              <a:t>/</a:t>
            </a:r>
            <a:r>
              <a:rPr lang="en-US" baseline="-25000" dirty="0" smtClean="0"/>
              <a:t>16</a:t>
            </a:r>
            <a:r>
              <a:rPr lang="en-US" dirty="0" smtClean="0"/>
              <a:t> inches tread depth onwards</a:t>
            </a:r>
          </a:p>
          <a:p>
            <a:endParaRPr lang="en-US" i="1" dirty="0" smtClean="0"/>
          </a:p>
        </p:txBody>
      </p:sp>
      <p:pic>
        <p:nvPicPr>
          <p:cNvPr id="12290" name="Picture 2"/>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3379" b="3379"/>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2208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 xmlns:a16="http://schemas.microsoft.com/office/drawing/2014/main" id="{BB2C7EC1-9BB8-654A-A4F2-9DF1E4120223}"/>
              </a:ext>
            </a:extLst>
          </p:cNvPr>
          <p:cNvSpPr>
            <a:spLocks noGrp="1"/>
          </p:cNvSpPr>
          <p:nvPr>
            <p:ph idx="1"/>
          </p:nvPr>
        </p:nvSpPr>
        <p:spPr/>
        <p:txBody>
          <a:bodyPr>
            <a:normAutofit/>
          </a:bodyPr>
          <a:lstStyle/>
          <a:p>
            <a:r>
              <a:rPr lang="en-US" dirty="0" smtClean="0"/>
              <a:t>The yellow line in this slide is </a:t>
            </a:r>
            <a:r>
              <a:rPr lang="en-US" dirty="0"/>
              <a:t>a plot of </a:t>
            </a:r>
            <a:r>
              <a:rPr lang="en-US" dirty="0" smtClean="0"/>
              <a:t>foot angle to the leading edge of the tread as measured.</a:t>
            </a:r>
          </a:p>
          <a:p>
            <a:r>
              <a:rPr lang="en-US" dirty="0" smtClean="0"/>
              <a:t>“NO difference in foot angle </a:t>
            </a:r>
            <a:r>
              <a:rPr lang="en-US" dirty="0" smtClean="0"/>
              <a:t>from 250mm, 9</a:t>
            </a:r>
            <a:r>
              <a:rPr lang="en-US" baseline="30000" dirty="0" smtClean="0"/>
              <a:t>13</a:t>
            </a:r>
            <a:r>
              <a:rPr lang="en-US" dirty="0" smtClean="0"/>
              <a:t>/</a:t>
            </a:r>
            <a:r>
              <a:rPr lang="en-US" baseline="-25000" dirty="0" smtClean="0"/>
              <a:t>16</a:t>
            </a:r>
            <a:r>
              <a:rPr lang="en-US" dirty="0" smtClean="0"/>
              <a:t> inches tread depth onwards</a:t>
            </a:r>
          </a:p>
          <a:p>
            <a:endParaRPr lang="en-US" dirty="0"/>
          </a:p>
          <a:p>
            <a:r>
              <a:rPr lang="en-US" i="1" dirty="0" smtClean="0"/>
              <a:t>Crab like walking is not an issue at the current min?</a:t>
            </a:r>
          </a:p>
          <a:p>
            <a:endParaRPr lang="en-US" i="1" dirty="0" smtClean="0"/>
          </a:p>
        </p:txBody>
      </p:sp>
      <p:pic>
        <p:nvPicPr>
          <p:cNvPr id="13314" name="Picture 2"/>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3559" b="3559"/>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2314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 xmlns:a16="http://schemas.microsoft.com/office/drawing/2014/main" id="{BB2C7EC1-9BB8-654A-A4F2-9DF1E4120223}"/>
              </a:ext>
            </a:extLst>
          </p:cNvPr>
          <p:cNvSpPr>
            <a:spLocks noGrp="1"/>
          </p:cNvSpPr>
          <p:nvPr>
            <p:ph idx="1"/>
          </p:nvPr>
        </p:nvSpPr>
        <p:spPr/>
        <p:txBody>
          <a:bodyPr>
            <a:normAutofit lnSpcReduction="10000"/>
          </a:bodyPr>
          <a:lstStyle/>
          <a:p>
            <a:r>
              <a:rPr lang="en-US" dirty="0" smtClean="0"/>
              <a:t>In consideration of all the subjective and objective measurements the conclusion recommends a “double standard” two distinctly different standards for Public and Private /residential stairs.  </a:t>
            </a:r>
          </a:p>
          <a:p>
            <a:r>
              <a:rPr lang="en-US" i="1" dirty="0" smtClean="0"/>
              <a:t>Residential: 250mm or  9</a:t>
            </a:r>
            <a:r>
              <a:rPr lang="en-US" i="1" baseline="30000" dirty="0" smtClean="0"/>
              <a:t>13</a:t>
            </a:r>
            <a:r>
              <a:rPr lang="en-US" i="1" dirty="0" smtClean="0"/>
              <a:t>/</a:t>
            </a:r>
            <a:r>
              <a:rPr lang="en-US" i="1" baseline="-25000" dirty="0" smtClean="0"/>
              <a:t>16</a:t>
            </a:r>
            <a:r>
              <a:rPr lang="en-US" i="1" dirty="0" smtClean="0"/>
              <a:t> inches …</a:t>
            </a:r>
            <a:r>
              <a:rPr lang="en-US" b="1" dirty="0" smtClean="0"/>
              <a:t>Less than our current minimum tread depth of 10 inches </a:t>
            </a:r>
          </a:p>
          <a:p>
            <a:endParaRPr lang="en-US" i="1" dirty="0" smtClean="0"/>
          </a:p>
        </p:txBody>
      </p:sp>
      <p:pic>
        <p:nvPicPr>
          <p:cNvPr id="14338" name="Picture 2"/>
          <p:cNvPicPr>
            <a:picLocks noGrp="1" noChangeAspect="1" noChangeArrowheads="1"/>
          </p:cNvPicPr>
          <p:nvPr>
            <p:ph type="pic" sz="quarter" idx="10"/>
          </p:nvPr>
        </p:nvPicPr>
        <p:blipFill rotWithShape="1">
          <a:blip r:embed="rId2">
            <a:extLst>
              <a:ext uri="{28A0092B-C50C-407E-A947-70E740481C1C}">
                <a14:useLocalDpi xmlns:a14="http://schemas.microsoft.com/office/drawing/2010/main" val="0"/>
              </a:ext>
            </a:extLst>
          </a:blip>
          <a:srcRect t="2668" b="-1940"/>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0942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 xmlns:a16="http://schemas.microsoft.com/office/drawing/2014/main" id="{BB2C7EC1-9BB8-654A-A4F2-9DF1E4120223}"/>
              </a:ext>
            </a:extLst>
          </p:cNvPr>
          <p:cNvSpPr>
            <a:spLocks noGrp="1"/>
          </p:cNvSpPr>
          <p:nvPr>
            <p:ph idx="1"/>
          </p:nvPr>
        </p:nvSpPr>
        <p:spPr/>
        <p:txBody>
          <a:bodyPr>
            <a:normAutofit/>
          </a:bodyPr>
          <a:lstStyle/>
          <a:p>
            <a:r>
              <a:rPr lang="en-US" dirty="0" smtClean="0"/>
              <a:t>A second study varied the riser height as well as the tread depth and was similar in nature to the prior study with both subjective and objective measures.</a:t>
            </a:r>
          </a:p>
        </p:txBody>
      </p:sp>
      <p:pic>
        <p:nvPicPr>
          <p:cNvPr id="15363" name="Picture 3"/>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6050" b="6050"/>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2035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 xmlns:a16="http://schemas.microsoft.com/office/drawing/2014/main" id="{BB2C7EC1-9BB8-654A-A4F2-9DF1E4120223}"/>
              </a:ext>
            </a:extLst>
          </p:cNvPr>
          <p:cNvSpPr>
            <a:spLocks noGrp="1"/>
          </p:cNvSpPr>
          <p:nvPr>
            <p:ph idx="1"/>
          </p:nvPr>
        </p:nvSpPr>
        <p:spPr/>
        <p:txBody>
          <a:bodyPr>
            <a:normAutofit/>
          </a:bodyPr>
          <a:lstStyle/>
          <a:p>
            <a:endParaRPr lang="en-US" i="1" dirty="0" smtClean="0"/>
          </a:p>
        </p:txBody>
      </p:sp>
      <p:pic>
        <p:nvPicPr>
          <p:cNvPr id="17410" name="Picture 2"/>
          <p:cNvPicPr>
            <a:picLocks noGrp="1" noChangeAspect="1" noChangeArrowheads="1"/>
          </p:cNvPicPr>
          <p:nvPr>
            <p:ph type="pic" sz="quarter" idx="10"/>
          </p:nvPr>
        </p:nvPicPr>
        <p:blipFill rotWithShape="1">
          <a:blip r:embed="rId2">
            <a:extLst>
              <a:ext uri="{28A0092B-C50C-407E-A947-70E740481C1C}">
                <a14:useLocalDpi xmlns:a14="http://schemas.microsoft.com/office/drawing/2010/main" val="0"/>
              </a:ext>
            </a:extLst>
          </a:blip>
          <a:srcRect t="13" b="10134"/>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1813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EE0534B4-C645-014B-A18C-FF1C212D56E9}"/>
              </a:ext>
            </a:extLst>
          </p:cNvPr>
          <p:cNvSpPr>
            <a:spLocks noGrp="1"/>
          </p:cNvSpPr>
          <p:nvPr>
            <p:ph type="title"/>
          </p:nvPr>
        </p:nvSpPr>
        <p:spPr/>
        <p:txBody>
          <a:bodyPr/>
          <a:lstStyle/>
          <a:p>
            <a:r>
              <a:rPr lang="en-US" dirty="0" smtClean="0"/>
              <a:t>Introduction</a:t>
            </a:r>
            <a:endParaRPr lang="en-US" dirty="0"/>
          </a:p>
        </p:txBody>
      </p:sp>
      <p:sp>
        <p:nvSpPr>
          <p:cNvPr id="5" name="Content Placeholder 4">
            <a:extLst>
              <a:ext uri="{FF2B5EF4-FFF2-40B4-BE49-F238E27FC236}">
                <a16:creationId xmlns="" xmlns:a16="http://schemas.microsoft.com/office/drawing/2014/main" id="{594D3209-D892-714D-B022-0396309625B0}"/>
              </a:ext>
            </a:extLst>
          </p:cNvPr>
          <p:cNvSpPr>
            <a:spLocks noGrp="1"/>
          </p:cNvSpPr>
          <p:nvPr>
            <p:ph idx="1"/>
          </p:nvPr>
        </p:nvSpPr>
        <p:spPr/>
        <p:txBody>
          <a:bodyPr/>
          <a:lstStyle/>
          <a:p>
            <a:r>
              <a:rPr lang="en-US" dirty="0" smtClean="0"/>
              <a:t>The Stairbuilders and Manufacturers Association, SMA has been the active voice of the stair industry and </a:t>
            </a:r>
            <a:r>
              <a:rPr lang="en-US" dirty="0"/>
              <a:t>since its inception in </a:t>
            </a:r>
            <a:r>
              <a:rPr lang="en-US" dirty="0" smtClean="0"/>
              <a:t>1988 has participated in Code Development.  </a:t>
            </a:r>
            <a:endParaRPr lang="en-US" dirty="0"/>
          </a:p>
          <a:p>
            <a:r>
              <a:rPr lang="en-US" dirty="0" smtClean="0"/>
              <a:t>David Cooper has been a Stairbuilder since 1973 and since 2001 has served as the SMA Code Development Representative.</a:t>
            </a:r>
            <a:endParaRPr lang="en-US" dirty="0"/>
          </a:p>
        </p:txBody>
      </p:sp>
    </p:spTree>
    <p:extLst>
      <p:ext uri="{BB962C8B-B14F-4D97-AF65-F5344CB8AC3E}">
        <p14:creationId xmlns:p14="http://schemas.microsoft.com/office/powerpoint/2010/main" val="3371357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 xmlns:a16="http://schemas.microsoft.com/office/drawing/2014/main" id="{BB2C7EC1-9BB8-654A-A4F2-9DF1E4120223}"/>
              </a:ext>
            </a:extLst>
          </p:cNvPr>
          <p:cNvSpPr>
            <a:spLocks noGrp="1"/>
          </p:cNvSpPr>
          <p:nvPr>
            <p:ph idx="1"/>
          </p:nvPr>
        </p:nvSpPr>
        <p:spPr/>
        <p:txBody>
          <a:bodyPr>
            <a:normAutofit/>
          </a:bodyPr>
          <a:lstStyle/>
          <a:p>
            <a:r>
              <a:rPr lang="en-US" dirty="0" smtClean="0"/>
              <a:t>In this graph each line represents the subjects mean response at a different riser height from 160 to 210 mm.</a:t>
            </a:r>
          </a:p>
        </p:txBody>
      </p:sp>
      <p:pic>
        <p:nvPicPr>
          <p:cNvPr id="18434" name="Picture 2"/>
          <p:cNvPicPr>
            <a:picLocks noGrp="1" noChangeAspect="1" noChangeArrowheads="1"/>
          </p:cNvPicPr>
          <p:nvPr>
            <p:ph type="pic" sz="quarter" idx="10"/>
          </p:nvPr>
        </p:nvPicPr>
        <p:blipFill rotWithShape="1">
          <a:blip r:embed="rId2">
            <a:extLst>
              <a:ext uri="{28A0092B-C50C-407E-A947-70E740481C1C}">
                <a14:useLocalDpi xmlns:a14="http://schemas.microsoft.com/office/drawing/2010/main" val="0"/>
              </a:ext>
            </a:extLst>
          </a:blip>
          <a:srcRect b="9996"/>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0720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 xmlns:a16="http://schemas.microsoft.com/office/drawing/2014/main" id="{BB2C7EC1-9BB8-654A-A4F2-9DF1E4120223}"/>
              </a:ext>
            </a:extLst>
          </p:cNvPr>
          <p:cNvSpPr>
            <a:spLocks noGrp="1"/>
          </p:cNvSpPr>
          <p:nvPr>
            <p:ph idx="1"/>
          </p:nvPr>
        </p:nvSpPr>
        <p:spPr/>
        <p:txBody>
          <a:bodyPr>
            <a:normAutofit lnSpcReduction="10000"/>
          </a:bodyPr>
          <a:lstStyle/>
          <a:p>
            <a:r>
              <a:rPr lang="en-US" dirty="0" smtClean="0"/>
              <a:t>Here I have overlaid the dimensions in inches and emphasis with two red squares.</a:t>
            </a:r>
          </a:p>
          <a:p>
            <a:r>
              <a:rPr lang="en-US" dirty="0" smtClean="0"/>
              <a:t>Note the near convergence of riser height at certain tread depths.  Of significance as noted in the red boxes these points would indicate a better </a:t>
            </a:r>
            <a:r>
              <a:rPr lang="en-US" dirty="0" smtClean="0"/>
              <a:t>under standing of how higher risers might be possible.</a:t>
            </a:r>
            <a:r>
              <a:rPr lang="en-US" dirty="0" smtClean="0"/>
              <a:t> </a:t>
            </a:r>
          </a:p>
        </p:txBody>
      </p:sp>
      <p:pic>
        <p:nvPicPr>
          <p:cNvPr id="19460" name="Picture 4"/>
          <p:cNvPicPr>
            <a:picLocks noGrp="1" noChangeAspect="1" noChangeArrowheads="1"/>
          </p:cNvPicPr>
          <p:nvPr>
            <p:ph type="pic" sz="quarter" idx="10"/>
          </p:nvPr>
        </p:nvPicPr>
        <p:blipFill rotWithShape="1">
          <a:blip r:embed="rId2">
            <a:extLst>
              <a:ext uri="{28A0092B-C50C-407E-A947-70E740481C1C}">
                <a14:useLocalDpi xmlns:a14="http://schemas.microsoft.com/office/drawing/2010/main" val="0"/>
              </a:ext>
            </a:extLst>
          </a:blip>
          <a:srcRect t="3946" b="8032"/>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2903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EE0534B4-C645-014B-A18C-FF1C212D56E9}"/>
              </a:ext>
            </a:extLst>
          </p:cNvPr>
          <p:cNvSpPr>
            <a:spLocks noGrp="1"/>
          </p:cNvSpPr>
          <p:nvPr>
            <p:ph type="title"/>
          </p:nvPr>
        </p:nvSpPr>
        <p:spPr/>
        <p:txBody>
          <a:bodyPr/>
          <a:lstStyle/>
          <a:p>
            <a:r>
              <a:rPr lang="en-US" dirty="0" smtClean="0"/>
              <a:t>The </a:t>
            </a:r>
            <a:r>
              <a:rPr lang="en-US" dirty="0" smtClean="0"/>
              <a:t>Minimum Standard</a:t>
            </a:r>
            <a:endParaRPr lang="en-US" dirty="0"/>
          </a:p>
        </p:txBody>
      </p:sp>
      <p:sp>
        <p:nvSpPr>
          <p:cNvPr id="5" name="Content Placeholder 4">
            <a:extLst>
              <a:ext uri="{FF2B5EF4-FFF2-40B4-BE49-F238E27FC236}">
                <a16:creationId xmlns="" xmlns:a16="http://schemas.microsoft.com/office/drawing/2014/main" id="{594D3209-D892-714D-B022-0396309625B0}"/>
              </a:ext>
            </a:extLst>
          </p:cNvPr>
          <p:cNvSpPr>
            <a:spLocks noGrp="1"/>
          </p:cNvSpPr>
          <p:nvPr>
            <p:ph idx="1"/>
          </p:nvPr>
        </p:nvSpPr>
        <p:spPr/>
        <p:txBody>
          <a:bodyPr>
            <a:normAutofit fontScale="77500" lnSpcReduction="20000"/>
          </a:bodyPr>
          <a:lstStyle/>
          <a:p>
            <a:r>
              <a:rPr lang="en-US" dirty="0" smtClean="0"/>
              <a:t>The current minimum tread depth complies with the best </a:t>
            </a:r>
            <a:r>
              <a:rPr lang="en-US" dirty="0" smtClean="0"/>
              <a:t>empirical data from actual tests to date.  The maximum riser height needs to be studied more.</a:t>
            </a:r>
          </a:p>
          <a:p>
            <a:r>
              <a:rPr lang="en-US" dirty="0" smtClean="0"/>
              <a:t>It makes no sense to disregard hard facts </a:t>
            </a:r>
            <a:r>
              <a:rPr lang="en-US" dirty="0" smtClean="0"/>
              <a:t>based on the appellants projections and opinions that lack empirical proof.</a:t>
            </a:r>
          </a:p>
          <a:p>
            <a:r>
              <a:rPr lang="en-US" dirty="0" smtClean="0"/>
              <a:t>The excerpts from the studies shown here </a:t>
            </a:r>
            <a:r>
              <a:rPr lang="en-US" dirty="0" smtClean="0"/>
              <a:t>clearly show that treads less than 10 inches could be significantly less safe.  It is also clear that we already have a reasonable minimum tread depth that is supported by science. </a:t>
            </a:r>
          </a:p>
          <a:p>
            <a:r>
              <a:rPr lang="en-US" dirty="0" smtClean="0"/>
              <a:t>As for NEISS reports of stair accidents they are significant but few if any can be directly linked to the depth of the tread and more importantly although the report data is readily available the appellant only offers a compilation of two unrelated studies of much steeper stairs in </a:t>
            </a:r>
            <a:r>
              <a:rPr lang="en-US" smtClean="0"/>
              <a:t>the UK to </a:t>
            </a:r>
            <a:r>
              <a:rPr lang="en-US" dirty="0" smtClean="0"/>
              <a:t>support what after three decades remains opinion.</a:t>
            </a:r>
          </a:p>
          <a:p>
            <a:r>
              <a:rPr lang="en-US" dirty="0" smtClean="0"/>
              <a:t>Establishe</a:t>
            </a:r>
            <a:r>
              <a:rPr lang="en-US" dirty="0" smtClean="0"/>
              <a:t>d by compromise many years ago due to lack of empirical evidence that would support anything more restrictive these studies as presented in brief here, </a:t>
            </a:r>
            <a:r>
              <a:rPr lang="en-US" dirty="0" smtClean="0"/>
              <a:t>prove the efficacy </a:t>
            </a:r>
            <a:r>
              <a:rPr lang="en-US" dirty="0"/>
              <a:t>of 7¾” x </a:t>
            </a:r>
            <a:r>
              <a:rPr lang="en-US" dirty="0" smtClean="0"/>
              <a:t>10” as a minimum standard of safety for certain residential stairways. </a:t>
            </a:r>
            <a:endParaRPr lang="en-US" dirty="0"/>
          </a:p>
        </p:txBody>
      </p:sp>
    </p:spTree>
    <p:extLst>
      <p:ext uri="{BB962C8B-B14F-4D97-AF65-F5344CB8AC3E}">
        <p14:creationId xmlns:p14="http://schemas.microsoft.com/office/powerpoint/2010/main" val="2547300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 xmlns:a16="http://schemas.microsoft.com/office/drawing/2014/main" id="{DE169EF0-A454-1743-B632-F99861AA15E2}"/>
              </a:ext>
            </a:extLst>
          </p:cNvPr>
          <p:cNvSpPr>
            <a:spLocks noGrp="1"/>
          </p:cNvSpPr>
          <p:nvPr>
            <p:ph type="pic" sz="quarter" idx="10"/>
          </p:nvPr>
        </p:nvSpPr>
        <p:spPr/>
      </p:sp>
    </p:spTree>
    <p:extLst>
      <p:ext uri="{BB962C8B-B14F-4D97-AF65-F5344CB8AC3E}">
        <p14:creationId xmlns:p14="http://schemas.microsoft.com/office/powerpoint/2010/main" val="933130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67279AA8-84BC-C94A-A42C-15D43A6EF767}"/>
              </a:ext>
            </a:extLst>
          </p:cNvPr>
          <p:cNvSpPr>
            <a:spLocks noGrp="1"/>
          </p:cNvSpPr>
          <p:nvPr>
            <p:ph type="title"/>
          </p:nvPr>
        </p:nvSpPr>
        <p:spPr/>
        <p:txBody>
          <a:bodyPr/>
          <a:lstStyle/>
          <a:p>
            <a:endParaRPr lang="en-US"/>
          </a:p>
        </p:txBody>
      </p:sp>
      <p:sp>
        <p:nvSpPr>
          <p:cNvPr id="5" name="Content Placeholder 4">
            <a:extLst>
              <a:ext uri="{FF2B5EF4-FFF2-40B4-BE49-F238E27FC236}">
                <a16:creationId xmlns="" xmlns:a16="http://schemas.microsoft.com/office/drawing/2014/main" id="{79454462-39C5-3044-9F14-6CD48564B89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686456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EE0534B4-C645-014B-A18C-FF1C212D56E9}"/>
              </a:ext>
            </a:extLst>
          </p:cNvPr>
          <p:cNvSpPr>
            <a:spLocks noGrp="1"/>
          </p:cNvSpPr>
          <p:nvPr>
            <p:ph type="title"/>
          </p:nvPr>
        </p:nvSpPr>
        <p:spPr/>
        <p:txBody>
          <a:bodyPr/>
          <a:lstStyle/>
          <a:p>
            <a:r>
              <a:rPr lang="en-US" dirty="0" smtClean="0"/>
              <a:t>The </a:t>
            </a:r>
            <a:r>
              <a:rPr lang="en-US" dirty="0" smtClean="0"/>
              <a:t>Minimum Standard</a:t>
            </a:r>
            <a:endParaRPr lang="en-US" dirty="0"/>
          </a:p>
        </p:txBody>
      </p:sp>
      <p:sp>
        <p:nvSpPr>
          <p:cNvPr id="5" name="Content Placeholder 4">
            <a:extLst>
              <a:ext uri="{FF2B5EF4-FFF2-40B4-BE49-F238E27FC236}">
                <a16:creationId xmlns="" xmlns:a16="http://schemas.microsoft.com/office/drawing/2014/main" id="{594D3209-D892-714D-B022-0396309625B0}"/>
              </a:ext>
            </a:extLst>
          </p:cNvPr>
          <p:cNvSpPr>
            <a:spLocks noGrp="1"/>
          </p:cNvSpPr>
          <p:nvPr>
            <p:ph idx="1"/>
          </p:nvPr>
        </p:nvSpPr>
        <p:spPr/>
        <p:txBody>
          <a:bodyPr/>
          <a:lstStyle/>
          <a:p>
            <a:r>
              <a:rPr lang="en-US" dirty="0" smtClean="0"/>
              <a:t>By definition the ICC codes ar</a:t>
            </a:r>
            <a:r>
              <a:rPr lang="en-US" dirty="0" smtClean="0"/>
              <a:t>e a minimum standard of safety.</a:t>
            </a:r>
            <a:endParaRPr lang="en-US" dirty="0" smtClean="0"/>
          </a:p>
          <a:p>
            <a:r>
              <a:rPr lang="en-US" dirty="0" smtClean="0"/>
              <a:t>The SMA supports the 7¾” x 10” minimum standard for riser heigh</a:t>
            </a:r>
            <a:r>
              <a:rPr lang="en-US" dirty="0" smtClean="0"/>
              <a:t>t x tread depth to replace the long </a:t>
            </a:r>
            <a:r>
              <a:rPr lang="en-US" dirty="0"/>
              <a:t>accepted 8</a:t>
            </a:r>
            <a:r>
              <a:rPr lang="en-US" dirty="0" smtClean="0"/>
              <a:t>¼” </a:t>
            </a:r>
            <a:r>
              <a:rPr lang="en-US" dirty="0"/>
              <a:t>x </a:t>
            </a:r>
            <a:r>
              <a:rPr lang="en-US" dirty="0" smtClean="0"/>
              <a:t>9” standard .</a:t>
            </a:r>
          </a:p>
          <a:p>
            <a:r>
              <a:rPr lang="en-US" dirty="0" smtClean="0"/>
              <a:t>This was establishe</a:t>
            </a:r>
            <a:r>
              <a:rPr lang="en-US" dirty="0" smtClean="0"/>
              <a:t>d by compromise many years ago due to lack of empirical evidence that would support anything more restrictive.</a:t>
            </a:r>
          </a:p>
          <a:p>
            <a:r>
              <a:rPr lang="en-US" dirty="0" smtClean="0"/>
              <a:t>Since that time additional studies have proven the efficacy </a:t>
            </a:r>
            <a:r>
              <a:rPr lang="en-US" dirty="0"/>
              <a:t>of 7¾” x </a:t>
            </a:r>
            <a:r>
              <a:rPr lang="en-US" dirty="0" smtClean="0"/>
              <a:t>10” as a minimum standard of safety for certain residential stairways. </a:t>
            </a:r>
            <a:endParaRPr lang="en-US" dirty="0"/>
          </a:p>
        </p:txBody>
      </p:sp>
    </p:spTree>
    <p:extLst>
      <p:ext uri="{BB962C8B-B14F-4D97-AF65-F5344CB8AC3E}">
        <p14:creationId xmlns:p14="http://schemas.microsoft.com/office/powerpoint/2010/main" val="3582752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 xmlns:a16="http://schemas.microsoft.com/office/drawing/2014/main" id="{BB2C7EC1-9BB8-654A-A4F2-9DF1E4120223}"/>
              </a:ext>
            </a:extLst>
          </p:cNvPr>
          <p:cNvSpPr>
            <a:spLocks noGrp="1"/>
          </p:cNvSpPr>
          <p:nvPr>
            <p:ph idx="1"/>
          </p:nvPr>
        </p:nvSpPr>
        <p:spPr/>
        <p:txBody>
          <a:bodyPr>
            <a:normAutofit lnSpcReduction="10000"/>
          </a:bodyPr>
          <a:lstStyle/>
          <a:p>
            <a:r>
              <a:rPr lang="en-US" dirty="0" smtClean="0"/>
              <a:t>Due to time constraints I must limit my reference to </a:t>
            </a:r>
            <a:r>
              <a:rPr lang="en-US" dirty="0" smtClean="0"/>
              <a:t>relevant </a:t>
            </a:r>
            <a:r>
              <a:rPr lang="en-US" dirty="0" smtClean="0"/>
              <a:t>portions of two of the studies the appellant has cited.</a:t>
            </a:r>
          </a:p>
          <a:p>
            <a:endParaRPr lang="en-US" dirty="0"/>
          </a:p>
          <a:p>
            <a:r>
              <a:rPr lang="en-US" dirty="0" smtClean="0"/>
              <a:t>The first looked at the effect of changing the tread depth, “going” as it called in the UK, while maintaining a constant riser height.</a:t>
            </a:r>
            <a:endParaRPr lang="en-US" dirty="0"/>
          </a:p>
        </p:txBody>
      </p:sp>
      <p:pic>
        <p:nvPicPr>
          <p:cNvPr id="1026" name="Picture 2"/>
          <p:cNvPicPr>
            <a:picLocks noGrp="1" noChangeAspect="1" noChangeArrowheads="1"/>
          </p:cNvPicPr>
          <p:nvPr>
            <p:ph type="pic" sz="quarter" idx="10"/>
          </p:nvPr>
        </p:nvPicPr>
        <p:blipFill rotWithShape="1">
          <a:blip r:embed="rId2">
            <a:extLst>
              <a:ext uri="{28A0092B-C50C-407E-A947-70E740481C1C}">
                <a14:useLocalDpi xmlns:a14="http://schemas.microsoft.com/office/drawing/2010/main" val="0"/>
              </a:ext>
            </a:extLst>
          </a:blip>
          <a:srcRect t="11606" b="-110"/>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4324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 xmlns:a16="http://schemas.microsoft.com/office/drawing/2014/main" id="{BB2C7EC1-9BB8-654A-A4F2-9DF1E4120223}"/>
              </a:ext>
            </a:extLst>
          </p:cNvPr>
          <p:cNvSpPr>
            <a:spLocks noGrp="1"/>
          </p:cNvSpPr>
          <p:nvPr>
            <p:ph idx="1"/>
          </p:nvPr>
        </p:nvSpPr>
        <p:spPr/>
        <p:txBody>
          <a:bodyPr/>
          <a:lstStyle/>
          <a:p>
            <a:r>
              <a:rPr lang="en-US" dirty="0" smtClean="0"/>
              <a:t>Note the riser height is fixed at 175 mm or 6⅞ inches.</a:t>
            </a:r>
          </a:p>
          <a:p>
            <a:r>
              <a:rPr lang="en-US" dirty="0" smtClean="0"/>
              <a:t>The tread depth varies from;</a:t>
            </a:r>
          </a:p>
          <a:p>
            <a:r>
              <a:rPr lang="en-US" dirty="0" smtClean="0"/>
              <a:t>150 -425 mm or 5</a:t>
            </a:r>
            <a:r>
              <a:rPr lang="en-US" baseline="30000" dirty="0" smtClean="0"/>
              <a:t>15</a:t>
            </a:r>
            <a:r>
              <a:rPr lang="en-US" dirty="0" smtClean="0"/>
              <a:t>/</a:t>
            </a:r>
            <a:r>
              <a:rPr lang="en-US" baseline="-25000" dirty="0" smtClean="0"/>
              <a:t>16</a:t>
            </a:r>
            <a:r>
              <a:rPr lang="en-US" dirty="0" smtClean="0"/>
              <a:t> - 16¾ inches</a:t>
            </a:r>
          </a:p>
          <a:p>
            <a:endParaRPr lang="en-US" dirty="0"/>
          </a:p>
          <a:p>
            <a:r>
              <a:rPr lang="en-US" i="1" dirty="0" smtClean="0"/>
              <a:t>Stairs are much steeper in the UK</a:t>
            </a:r>
            <a:endParaRPr lang="en-US" i="1" dirty="0"/>
          </a:p>
        </p:txBody>
      </p:sp>
      <p:pic>
        <p:nvPicPr>
          <p:cNvPr id="2050" name="Picture 2"/>
          <p:cNvPicPr>
            <a:picLocks noGrp="1" noChangeAspect="1" noChangeArrowheads="1"/>
          </p:cNvPicPr>
          <p:nvPr>
            <p:ph type="pic" sz="quarter" idx="10"/>
          </p:nvPr>
        </p:nvPicPr>
        <p:blipFill rotWithShape="1">
          <a:blip r:embed="rId2">
            <a:extLst>
              <a:ext uri="{28A0092B-C50C-407E-A947-70E740481C1C}">
                <a14:useLocalDpi xmlns:a14="http://schemas.microsoft.com/office/drawing/2010/main" val="0"/>
              </a:ext>
            </a:extLst>
          </a:blip>
          <a:srcRect b="10682"/>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8991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 xmlns:a16="http://schemas.microsoft.com/office/drawing/2014/main" id="{BB2C7EC1-9BB8-654A-A4F2-9DF1E4120223}"/>
              </a:ext>
            </a:extLst>
          </p:cNvPr>
          <p:cNvSpPr>
            <a:spLocks noGrp="1"/>
          </p:cNvSpPr>
          <p:nvPr>
            <p:ph idx="1"/>
          </p:nvPr>
        </p:nvSpPr>
        <p:spPr/>
        <p:txBody>
          <a:bodyPr/>
          <a:lstStyle/>
          <a:p>
            <a:r>
              <a:rPr lang="en-US" dirty="0" smtClean="0"/>
              <a:t>The test fixture allowed adjustment of the tread depth and </a:t>
            </a:r>
            <a:r>
              <a:rPr lang="en-US" dirty="0" smtClean="0"/>
              <a:t>measurement of foot position.</a:t>
            </a:r>
          </a:p>
          <a:p>
            <a:r>
              <a:rPr lang="en-US" dirty="0" smtClean="0"/>
              <a:t>Video cameras allowed objective observation.</a:t>
            </a:r>
            <a:endParaRPr lang="en-US" dirty="0"/>
          </a:p>
        </p:txBody>
      </p:sp>
      <p:pic>
        <p:nvPicPr>
          <p:cNvPr id="3074" name="Picture 2"/>
          <p:cNvPicPr>
            <a:picLocks noGrp="1" noChangeAspect="1" noChangeArrowheads="1"/>
          </p:cNvPicPr>
          <p:nvPr>
            <p:ph type="pic" sz="quarter" idx="10"/>
          </p:nvPr>
        </p:nvPicPr>
        <p:blipFill rotWithShape="1">
          <a:blip r:embed="rId2">
            <a:extLst>
              <a:ext uri="{28A0092B-C50C-407E-A947-70E740481C1C}">
                <a14:useLocalDpi xmlns:a14="http://schemas.microsoft.com/office/drawing/2010/main" val="0"/>
              </a:ext>
            </a:extLst>
          </a:blip>
          <a:srcRect b="12064"/>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0120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 xmlns:a16="http://schemas.microsoft.com/office/drawing/2014/main" id="{BB2C7EC1-9BB8-654A-A4F2-9DF1E4120223}"/>
              </a:ext>
            </a:extLst>
          </p:cNvPr>
          <p:cNvSpPr>
            <a:spLocks noGrp="1"/>
          </p:cNvSpPr>
          <p:nvPr>
            <p:ph idx="1"/>
          </p:nvPr>
        </p:nvSpPr>
        <p:spPr/>
        <p:txBody>
          <a:bodyPr/>
          <a:lstStyle/>
          <a:p>
            <a:r>
              <a:rPr lang="en-US" dirty="0" smtClean="0"/>
              <a:t>A representative population of 60 subjects</a:t>
            </a:r>
            <a:endParaRPr lang="en-US" dirty="0"/>
          </a:p>
        </p:txBody>
      </p:sp>
      <p:pic>
        <p:nvPicPr>
          <p:cNvPr id="4098" name="Picture 2"/>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5470" b="5470"/>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8858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 xmlns:a16="http://schemas.microsoft.com/office/drawing/2014/main" id="{BB2C7EC1-9BB8-654A-A4F2-9DF1E4120223}"/>
              </a:ext>
            </a:extLst>
          </p:cNvPr>
          <p:cNvSpPr>
            <a:spLocks noGrp="1"/>
          </p:cNvSpPr>
          <p:nvPr>
            <p:ph idx="1"/>
          </p:nvPr>
        </p:nvSpPr>
        <p:spPr/>
        <p:txBody>
          <a:bodyPr/>
          <a:lstStyle/>
          <a:p>
            <a:r>
              <a:rPr lang="en-US" dirty="0" smtClean="0"/>
              <a:t>Results were based on </a:t>
            </a:r>
          </a:p>
          <a:p>
            <a:r>
              <a:rPr lang="en-US" dirty="0" smtClean="0"/>
              <a:t>Subjective Responses</a:t>
            </a:r>
          </a:p>
          <a:p>
            <a:r>
              <a:rPr lang="en-US" dirty="0" smtClean="0"/>
              <a:t>Observed motion and behavior</a:t>
            </a:r>
          </a:p>
          <a:p>
            <a:r>
              <a:rPr lang="en-US" dirty="0" smtClean="0"/>
              <a:t>Physical measurement of foot position and applied force to the walking surface</a:t>
            </a:r>
            <a:endParaRPr lang="en-US" dirty="0" smtClean="0"/>
          </a:p>
          <a:p>
            <a:endParaRPr lang="en-US" dirty="0"/>
          </a:p>
        </p:txBody>
      </p:sp>
      <p:pic>
        <p:nvPicPr>
          <p:cNvPr id="5123" name="Picture 3"/>
          <p:cNvPicPr>
            <a:picLocks noGrp="1" noChangeAspect="1" noChangeArrowheads="1"/>
          </p:cNvPicPr>
          <p:nvPr>
            <p:ph type="pic" sz="quarter" idx="10"/>
          </p:nvPr>
        </p:nvPicPr>
        <p:blipFill rotWithShape="1">
          <a:blip r:embed="rId2">
            <a:extLst>
              <a:ext uri="{28A0092B-C50C-407E-A947-70E740481C1C}">
                <a14:useLocalDpi xmlns:a14="http://schemas.microsoft.com/office/drawing/2010/main" val="0"/>
              </a:ext>
            </a:extLst>
          </a:blip>
          <a:srcRect t="13" b="7461"/>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9955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 xmlns:a16="http://schemas.microsoft.com/office/drawing/2014/main" id="{BB2C7EC1-9BB8-654A-A4F2-9DF1E4120223}"/>
              </a:ext>
            </a:extLst>
          </p:cNvPr>
          <p:cNvSpPr>
            <a:spLocks noGrp="1"/>
          </p:cNvSpPr>
          <p:nvPr>
            <p:ph idx="1"/>
          </p:nvPr>
        </p:nvSpPr>
        <p:spPr/>
        <p:txBody>
          <a:bodyPr/>
          <a:lstStyle/>
          <a:p>
            <a:r>
              <a:rPr lang="en-US" dirty="0" smtClean="0"/>
              <a:t>The subject responded to 15 questions following the stairway traverse of each different tread depth.</a:t>
            </a:r>
            <a:endParaRPr lang="en-US" dirty="0" smtClean="0"/>
          </a:p>
          <a:p>
            <a:endParaRPr lang="en-US" dirty="0"/>
          </a:p>
        </p:txBody>
      </p:sp>
      <p:pic>
        <p:nvPicPr>
          <p:cNvPr id="6146" name="Picture 2"/>
          <p:cNvPicPr>
            <a:picLocks noGrp="1" noChangeAspect="1" noChangeArrowheads="1"/>
          </p:cNvPicPr>
          <p:nvPr>
            <p:ph type="pic" sz="quarter" idx="10"/>
          </p:nvPr>
        </p:nvPicPr>
        <p:blipFill rotWithShape="1">
          <a:blip r:embed="rId2">
            <a:extLst>
              <a:ext uri="{28A0092B-C50C-407E-A947-70E740481C1C}">
                <a14:useLocalDpi xmlns:a14="http://schemas.microsoft.com/office/drawing/2010/main" val="0"/>
              </a:ext>
            </a:extLst>
          </a:blip>
          <a:srcRect b="7616"/>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4910977"/>
      </p:ext>
    </p:extLst>
  </p:cSld>
  <p:clrMapOvr>
    <a:masterClrMapping/>
  </p:clrMapOvr>
</p:sld>
</file>

<file path=ppt/theme/theme1.xml><?xml version="1.0" encoding="utf-8"?>
<a:theme xmlns:a="http://schemas.openxmlformats.org/drawingml/2006/main" name="Office Theme">
  <a:themeElements>
    <a:clrScheme name="Custom 1">
      <a:dk1>
        <a:srgbClr val="0B5940"/>
      </a:dk1>
      <a:lt1>
        <a:srgbClr val="FFFFFF"/>
      </a:lt1>
      <a:dk2>
        <a:srgbClr val="242C41"/>
      </a:dk2>
      <a:lt2>
        <a:srgbClr val="EBF1F3"/>
      </a:lt2>
      <a:accent1>
        <a:srgbClr val="D0D5CB"/>
      </a:accent1>
      <a:accent2>
        <a:srgbClr val="0A8EF3"/>
      </a:accent2>
      <a:accent3>
        <a:srgbClr val="04A9A5"/>
      </a:accent3>
      <a:accent4>
        <a:srgbClr val="FFA201"/>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2280dd3a-6da6-4bfb-88f9-e12ecc249002">Y7XZYZ7WP323-305703983-195055</_dlc_DocId>
    <_dlc_DocIdUrl xmlns="2280dd3a-6da6-4bfb-88f9-e12ecc249002">
      <Url>https://2023701800.sharepoint.com/sites/ICC-Marketing-01/_layouts/15/DocIdRedir.aspx?ID=Y7XZYZ7WP323-305703983-195055</Url>
      <Description>Y7XZYZ7WP323-305703983-195055</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E3CF6A2A83D0EA42AA4E06B0C085511E" ma:contentTypeVersion="689" ma:contentTypeDescription="Create a new document." ma:contentTypeScope="" ma:versionID="bbe0fa2de4dff19775274ff7b29706c1">
  <xsd:schema xmlns:xsd="http://www.w3.org/2001/XMLSchema" xmlns:xs="http://www.w3.org/2001/XMLSchema" xmlns:p="http://schemas.microsoft.com/office/2006/metadata/properties" xmlns:ns2="2280dd3a-6da6-4bfb-88f9-e12ecc249002" xmlns:ns3="9269ceac-5c65-4307-8ae2-4607a049bc12" targetNamespace="http://schemas.microsoft.com/office/2006/metadata/properties" ma:root="true" ma:fieldsID="06eb05c28fffd32b7f81bff36e86a753" ns2:_="" ns3:_="">
    <xsd:import namespace="2280dd3a-6da6-4bfb-88f9-e12ecc249002"/>
    <xsd:import namespace="9269ceac-5c65-4307-8ae2-4607a049bc12"/>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OCR" minOccurs="0"/>
                <xsd:element ref="ns2:SharedWithUsers" minOccurs="0"/>
                <xsd:element ref="ns2:SharedWithDetail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80dd3a-6da6-4bfb-88f9-e12ecc24900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269ceac-5c65-4307-8ae2-4607a049bc1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CCA364F-B4AE-4312-9FF9-466B2870F29F}">
  <ds:schemaRefs>
    <ds:schemaRef ds:uri="http://schemas.microsoft.com/sharepoint/events"/>
  </ds:schemaRefs>
</ds:datastoreItem>
</file>

<file path=customXml/itemProps2.xml><?xml version="1.0" encoding="utf-8"?>
<ds:datastoreItem xmlns:ds="http://schemas.openxmlformats.org/officeDocument/2006/customXml" ds:itemID="{281E7077-D701-4320-B7F7-8BF108E311D3}">
  <ds:schemaRefs>
    <ds:schemaRef ds:uri="http://purl.org/dc/terms/"/>
    <ds:schemaRef ds:uri="http://schemas.microsoft.com/office/2006/documentManagement/types"/>
    <ds:schemaRef ds:uri="http://schemas.openxmlformats.org/package/2006/metadata/core-properties"/>
    <ds:schemaRef ds:uri="http://purl.org/dc/dcmitype/"/>
    <ds:schemaRef ds:uri="http://www.w3.org/XML/1998/namespace"/>
    <ds:schemaRef ds:uri="http://purl.org/dc/elements/1.1/"/>
    <ds:schemaRef ds:uri="http://schemas.microsoft.com/office/2006/metadata/properties"/>
    <ds:schemaRef ds:uri="http://schemas.microsoft.com/office/infopath/2007/PartnerControls"/>
    <ds:schemaRef ds:uri="9269ceac-5c65-4307-8ae2-4607a049bc12"/>
    <ds:schemaRef ds:uri="2280dd3a-6da6-4bfb-88f9-e12ecc249002"/>
  </ds:schemaRefs>
</ds:datastoreItem>
</file>

<file path=customXml/itemProps3.xml><?xml version="1.0" encoding="utf-8"?>
<ds:datastoreItem xmlns:ds="http://schemas.openxmlformats.org/officeDocument/2006/customXml" ds:itemID="{A6E3960F-D87E-4E37-A822-90B429A931D0}">
  <ds:schemaRefs>
    <ds:schemaRef ds:uri="http://schemas.microsoft.com/sharepoint/v3/contenttype/forms"/>
  </ds:schemaRefs>
</ds:datastoreItem>
</file>

<file path=customXml/itemProps4.xml><?xml version="1.0" encoding="utf-8"?>
<ds:datastoreItem xmlns:ds="http://schemas.openxmlformats.org/officeDocument/2006/customXml" ds:itemID="{458839E6-9760-4EC4-9A9B-C1AE5A5585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80dd3a-6da6-4bfb-88f9-e12ecc249002"/>
    <ds:schemaRef ds:uri="9269ceac-5c65-4307-8ae2-4607a049bc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2002</TotalTime>
  <Words>920</Words>
  <Application>Microsoft Office PowerPoint</Application>
  <PresentationFormat>Custom</PresentationFormat>
  <Paragraphs>61</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The Minimum Standard</vt:lpstr>
      <vt:lpstr>Introduction</vt:lpstr>
      <vt:lpstr>The Minimum Standard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Minimum Standard</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Carmel Gieson</dc:creator>
  <cp:lastModifiedBy>David</cp:lastModifiedBy>
  <cp:revision>43</cp:revision>
  <dcterms:created xsi:type="dcterms:W3CDTF">2020-08-05T15:22:46Z</dcterms:created>
  <dcterms:modified xsi:type="dcterms:W3CDTF">2020-08-21T21:46:24Z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1215a8e8-73ce-4ae4-bf77-8fd9cf61a68c</vt:lpwstr>
  </property>
  <property fmtid="{D5CDD505-2E9C-101B-9397-08002B2CF9AE}" pid="3" name="ContentTypeId">
    <vt:lpwstr>0x010100E3CF6A2A83D0EA42AA4E06B0C085511E</vt:lpwstr>
  </property>
</Properties>
</file>